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7"/>
  </p:notesMasterIdLst>
  <p:sldIdLst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ession 0" id="{ED226479-5447-C541-98C1-2CF57538CF03}">
          <p14:sldIdLst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74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836B2C-1BB7-AFB7-C949-57F996E3B824}" name="Mark Brown" initials="MB" userId="S::mark.brown@skipatrol.ca::ea4ffebc-d362-43db-bde0-310c66878e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92E"/>
    <a:srgbClr val="545960"/>
    <a:srgbClr val="B6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47935-B64D-23A1-4F77-607B73317791}" v="6" dt="2026-04-27T17:07:44.990"/>
    <p1510:client id="{B7646327-94B1-5F6A-3A70-004B7C03912F}" v="166" dt="2026-04-27T17:37:06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88D3-E160-2840-AC19-2696F09D1D4B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15E3-3FCE-7B49-81E0-90559BBB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standing on a ladder&#10;&#10;AI-generated content may be incorrect.">
            <a:extLst>
              <a:ext uri="{FF2B5EF4-FFF2-40B4-BE49-F238E27FC236}">
                <a16:creationId xmlns:a16="http://schemas.microsoft.com/office/drawing/2014/main" id="{C78660C6-0A1C-3F23-C736-819DBE1782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33" y="-18563"/>
            <a:ext cx="7722742" cy="6903663"/>
          </a:xfrm>
          <a:prstGeom prst="rect">
            <a:avLst/>
          </a:prstGeom>
        </p:spPr>
      </p:pic>
      <p:pic>
        <p:nvPicPr>
          <p:cNvPr id="9" name="Picture 8" descr="A red and black rectangles&#10;&#10;AI-generated content may be incorrect.">
            <a:extLst>
              <a:ext uri="{FF2B5EF4-FFF2-40B4-BE49-F238E27FC236}">
                <a16:creationId xmlns:a16="http://schemas.microsoft.com/office/drawing/2014/main" id="{ABC9EC0E-D8E2-9596-FF73-4E0674F113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562"/>
            <a:ext cx="8352890" cy="689512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9CFDEDF-777D-9924-FC71-ACA6BD445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656" y="6387172"/>
            <a:ext cx="3821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276EB71-1BBE-7A1B-A692-A516056B7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22800" y="6387172"/>
            <a:ext cx="89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37DB06A7-5963-824E-9C80-061971F1FCD2}" type="datetime1">
              <a:rPr lang="en-CA" smtClean="0"/>
              <a:t>2026-04-27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E1AEAC-E335-E4B5-70E7-0413E19F8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5803" y="6387172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A red and black rectangle&#10;&#10;AI-generated content may be incorrect.">
            <a:extLst>
              <a:ext uri="{FF2B5EF4-FFF2-40B4-BE49-F238E27FC236}">
                <a16:creationId xmlns:a16="http://schemas.microsoft.com/office/drawing/2014/main" id="{9EB5C390-F617-B097-7E8F-7B427DF5C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674" y="-20548"/>
            <a:ext cx="2133600" cy="1282700"/>
          </a:xfrm>
          <a:prstGeom prst="rect">
            <a:avLst/>
          </a:prstGeom>
        </p:spPr>
      </p:pic>
      <p:pic>
        <p:nvPicPr>
          <p:cNvPr id="20" name="Picture 19" descr="A black and red sign&#10;&#10;AI-generated content may be incorrect.">
            <a:extLst>
              <a:ext uri="{FF2B5EF4-FFF2-40B4-BE49-F238E27FC236}">
                <a16:creationId xmlns:a16="http://schemas.microsoft.com/office/drawing/2014/main" id="{47F43533-66C3-0C21-DB18-7C9B8DC53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808" y="5040051"/>
            <a:ext cx="3581398" cy="879070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04CE4911-FBEC-4C5C-61D9-D95CA7E5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83" y="2904044"/>
            <a:ext cx="4825523" cy="2011743"/>
          </a:xfrm>
          <a:prstGeom prst="rect">
            <a:avLst/>
          </a:prstGeo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erson standing on a ladder&#10;&#10;AI-generated content may be incorrect.">
            <a:extLst>
              <a:ext uri="{FF2B5EF4-FFF2-40B4-BE49-F238E27FC236}">
                <a16:creationId xmlns:a16="http://schemas.microsoft.com/office/drawing/2014/main" id="{BBC837A2-B472-DCF0-1915-0AD09E39EE4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479533" y="-18563"/>
            <a:ext cx="7722742" cy="6903663"/>
          </a:xfrm>
          <a:prstGeom prst="rect">
            <a:avLst/>
          </a:prstGeom>
        </p:spPr>
      </p:pic>
      <p:pic>
        <p:nvPicPr>
          <p:cNvPr id="3" name="Picture 2" descr="A red and black rectangles&#10;&#10;AI-generated content may be incorrect.">
            <a:extLst>
              <a:ext uri="{FF2B5EF4-FFF2-40B4-BE49-F238E27FC236}">
                <a16:creationId xmlns:a16="http://schemas.microsoft.com/office/drawing/2014/main" id="{838B14D0-E5B0-0CEB-B064-FC3AC71D094D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0" y="-18562"/>
            <a:ext cx="8352890" cy="6895123"/>
          </a:xfrm>
          <a:prstGeom prst="rect">
            <a:avLst/>
          </a:prstGeom>
        </p:spPr>
      </p:pic>
      <p:pic>
        <p:nvPicPr>
          <p:cNvPr id="4" name="Picture 3" descr="A red and black rectangle&#10;&#10;AI-generated content may be incorrect.">
            <a:extLst>
              <a:ext uri="{FF2B5EF4-FFF2-40B4-BE49-F238E27FC236}">
                <a16:creationId xmlns:a16="http://schemas.microsoft.com/office/drawing/2014/main" id="{6C8F1193-CF2A-42AD-767A-98B5E9FBC6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8674" y="-20548"/>
            <a:ext cx="2133600" cy="1282700"/>
          </a:xfrm>
          <a:prstGeom prst="rect">
            <a:avLst/>
          </a:prstGeom>
        </p:spPr>
      </p:pic>
      <p:pic>
        <p:nvPicPr>
          <p:cNvPr id="5" name="Picture 4" descr="A black and red sign&#10;&#10;AI-generated content may be incorrect.">
            <a:extLst>
              <a:ext uri="{FF2B5EF4-FFF2-40B4-BE49-F238E27FC236}">
                <a16:creationId xmlns:a16="http://schemas.microsoft.com/office/drawing/2014/main" id="{5BFEAC0A-57EA-DE51-C033-9EE15828C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22808" y="5040051"/>
            <a:ext cx="3581398" cy="87907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6D9520-4DE6-856E-AA7E-1DDDFFB59E6B}"/>
              </a:ext>
            </a:extLst>
          </p:cNvPr>
          <p:cNvSpPr txBox="1">
            <a:spLocks/>
          </p:cNvSpPr>
          <p:nvPr userDrawn="1"/>
        </p:nvSpPr>
        <p:spPr>
          <a:xfrm>
            <a:off x="698923" y="6399545"/>
            <a:ext cx="3821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Canadian Ski Patrol /Patrouille Canadienne de Ski ©</a:t>
            </a:r>
          </a:p>
        </p:txBody>
      </p:sp>
    </p:spTree>
    <p:extLst>
      <p:ext uri="{BB962C8B-B14F-4D97-AF65-F5344CB8AC3E}">
        <p14:creationId xmlns:p14="http://schemas.microsoft.com/office/powerpoint/2010/main" val="48811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in snow&#10;&#10;AI-generated content may be incorrect.">
            <a:extLst>
              <a:ext uri="{FF2B5EF4-FFF2-40B4-BE49-F238E27FC236}">
                <a16:creationId xmlns:a16="http://schemas.microsoft.com/office/drawing/2014/main" id="{79508BA9-E662-6C7E-CFD0-30613CFBB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5" y="-14895"/>
            <a:ext cx="7772400" cy="6341455"/>
          </a:xfrm>
          <a:prstGeom prst="rect">
            <a:avLst/>
          </a:prstGeom>
        </p:spPr>
      </p:pic>
      <p:pic>
        <p:nvPicPr>
          <p:cNvPr id="9" name="Picture 8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E1FCFA8A-1ABC-DA20-FD56-88B704F662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0" name="Picture 9" descr="A red and black rectangle&#10;&#10;AI-generated content may be incorrect.">
            <a:extLst>
              <a:ext uri="{FF2B5EF4-FFF2-40B4-BE49-F238E27FC236}">
                <a16:creationId xmlns:a16="http://schemas.microsoft.com/office/drawing/2014/main" id="{F3E15F0C-F361-6AF0-72AB-994A60AF4C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228A47-60BD-EDFB-176E-AFF6A2E431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70"/>
          <a:stretch>
            <a:fillRect/>
          </a:stretch>
        </p:blipFill>
        <p:spPr>
          <a:xfrm>
            <a:off x="-10275" y="-12135"/>
            <a:ext cx="6831789" cy="6350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45AC869-37ED-8AA1-F2B2-3933D69F0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2101" y="6356350"/>
            <a:ext cx="2095072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175495-5BA7-A1DD-A37F-C963AD17F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15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F44E801-41BE-5C1C-9BDB-37A88238C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black and red sign&#10;&#10;AI-generated content may be incorrect.">
            <a:extLst>
              <a:ext uri="{FF2B5EF4-FFF2-40B4-BE49-F238E27FC236}">
                <a16:creationId xmlns:a16="http://schemas.microsoft.com/office/drawing/2014/main" id="{FF77721F-4BD3-FAE4-DD91-CCF0DD8D6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A9C4306-DA71-B30A-F7EA-5DD8CC9396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3468" y="2639863"/>
            <a:ext cx="5126923" cy="2087404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None/>
              <a:defRPr sz="2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0BC63A11-6B69-8A45-4EDA-93964F0590FC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4" name="Picture 3" descr="A red and black rectangle&#10;&#10;AI-generated content may be incorrect.">
            <a:extLst>
              <a:ext uri="{FF2B5EF4-FFF2-40B4-BE49-F238E27FC236}">
                <a16:creationId xmlns:a16="http://schemas.microsoft.com/office/drawing/2014/main" id="{BDDDC0D1-47B3-51D0-969B-FF90411A786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F12B3-9B0B-A269-6F02-0C55F8A280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6770"/>
          <a:stretch>
            <a:fillRect/>
          </a:stretch>
        </p:blipFill>
        <p:spPr>
          <a:xfrm>
            <a:off x="-10275" y="-12135"/>
            <a:ext cx="6831789" cy="635000"/>
          </a:xfrm>
          <a:prstGeom prst="rect">
            <a:avLst/>
          </a:prstGeom>
        </p:spPr>
      </p:pic>
      <p:pic>
        <p:nvPicPr>
          <p:cNvPr id="7" name="Picture 6" descr="A black and red sign&#10;&#10;AI-generated content may be incorrect.">
            <a:extLst>
              <a:ext uri="{FF2B5EF4-FFF2-40B4-BE49-F238E27FC236}">
                <a16:creationId xmlns:a16="http://schemas.microsoft.com/office/drawing/2014/main" id="{27E2A550-D90A-E2AC-2E7F-3AEE8CE7B2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22" name="Picture 21" descr="A red line on a black background&#10;&#10;AI-generated content may be incorrect.">
            <a:extLst>
              <a:ext uri="{FF2B5EF4-FFF2-40B4-BE49-F238E27FC236}">
                <a16:creationId xmlns:a16="http://schemas.microsoft.com/office/drawing/2014/main" id="{84832331-BE3F-AEB6-0F3F-379C73DEBE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57094" y="-1741"/>
            <a:ext cx="3251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 - 1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2863" y="6356350"/>
            <a:ext cx="2224310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3FE2C-2576-223F-3B7C-301F9A3FA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-1"/>
            <a:ext cx="6630543" cy="610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816E5B0-CB66-CC00-AB05-6E8D1CE92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282700"/>
            <a:ext cx="11072813" cy="413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B12FDACB-CB22-893F-3ED1-9FF78BD0B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3" name="Picture 2" descr="A black and red sign&#10;&#10;AI-generated content may be incorrect.">
            <a:extLst>
              <a:ext uri="{FF2B5EF4-FFF2-40B4-BE49-F238E27FC236}">
                <a16:creationId xmlns:a16="http://schemas.microsoft.com/office/drawing/2014/main" id="{3409ABE0-A8BE-2665-CFE4-272400C6C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4" name="Picture 3" descr="A red and black rectangle&#10;&#10;AI-generated content may be incorrect.">
            <a:extLst>
              <a:ext uri="{FF2B5EF4-FFF2-40B4-BE49-F238E27FC236}">
                <a16:creationId xmlns:a16="http://schemas.microsoft.com/office/drawing/2014/main" id="{50879646-B3BC-74B8-497B-E7D1CF1D9B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4BA0D-92CA-CF10-B381-AA4A2FF802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Slide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815BC365-2DAC-4550-FFF0-5F603F2D2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0266" y="6356350"/>
            <a:ext cx="1932160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55" y="136525"/>
            <a:ext cx="6920645" cy="815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2C6851-8B9B-9779-12CB-5201A57D1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466" y="1282700"/>
            <a:ext cx="10413471" cy="429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3047E240-5266-67CC-62FF-5AB9BE59BD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pic>
        <p:nvPicPr>
          <p:cNvPr id="4" name="Picture 3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F8068370-C7F1-25E5-D0FC-3E355E1C60E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5" name="Picture 4" descr="A black and red sign&#10;&#10;AI-generated content may be incorrect.">
            <a:extLst>
              <a:ext uri="{FF2B5EF4-FFF2-40B4-BE49-F238E27FC236}">
                <a16:creationId xmlns:a16="http://schemas.microsoft.com/office/drawing/2014/main" id="{115A5EBC-81B8-A4EB-E5B8-B67A92B888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6" name="Picture 5" descr="A red and black rectangle&#10;&#10;AI-generated content may be incorrect.">
            <a:extLst>
              <a:ext uri="{FF2B5EF4-FFF2-40B4-BE49-F238E27FC236}">
                <a16:creationId xmlns:a16="http://schemas.microsoft.com/office/drawing/2014/main" id="{668F3956-48B2-D4CC-CD99-914366FDAF1F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Gray Slide - 1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07C91A-C0CC-430B-CD18-CF24F6EFF7A4}"/>
              </a:ext>
            </a:extLst>
          </p:cNvPr>
          <p:cNvSpPr/>
          <p:nvPr userDrawn="1"/>
        </p:nvSpPr>
        <p:spPr>
          <a:xfrm>
            <a:off x="0" y="339048"/>
            <a:ext cx="7327901" cy="58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1088" y="6356350"/>
            <a:ext cx="1916086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3FE2C-2576-223F-3B7C-301F9A3FA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-1"/>
            <a:ext cx="6630543" cy="610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816E5B0-CB66-CC00-AB05-6E8D1CE92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1323" y="1282700"/>
            <a:ext cx="4025185" cy="43949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B12FDACB-CB22-893F-3ED1-9FF78BD0B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3" name="Picture 2" descr="A black and red sign&#10;&#10;AI-generated content may be incorrect.">
            <a:extLst>
              <a:ext uri="{FF2B5EF4-FFF2-40B4-BE49-F238E27FC236}">
                <a16:creationId xmlns:a16="http://schemas.microsoft.com/office/drawing/2014/main" id="{3409ABE0-A8BE-2665-CFE4-272400C6C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4" name="Picture 3" descr="A red and black rectangle&#10;&#10;AI-generated content may be incorrect.">
            <a:extLst>
              <a:ext uri="{FF2B5EF4-FFF2-40B4-BE49-F238E27FC236}">
                <a16:creationId xmlns:a16="http://schemas.microsoft.com/office/drawing/2014/main" id="{50879646-B3BC-74B8-497B-E7D1CF1D9B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4BA0D-92CA-CF10-B381-AA4A2FF802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Gray Slide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9FF67D-1D34-4A53-2AFB-BE439E99898E}"/>
              </a:ext>
            </a:extLst>
          </p:cNvPr>
          <p:cNvSpPr/>
          <p:nvPr userDrawn="1"/>
        </p:nvSpPr>
        <p:spPr>
          <a:xfrm>
            <a:off x="1" y="0"/>
            <a:ext cx="7327900" cy="6216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815BC365-2DAC-4550-FFF0-5F603F2D2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7900" y="6356350"/>
            <a:ext cx="1734526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55" y="136525"/>
            <a:ext cx="6920645" cy="815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2C6851-8B9B-9779-12CB-5201A57D1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7701" y="1368424"/>
            <a:ext cx="3928533" cy="4292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3047E240-5266-67CC-62FF-5AB9BE59BD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pic>
        <p:nvPicPr>
          <p:cNvPr id="4" name="Picture 3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F8068370-C7F1-25E5-D0FC-3E355E1C60E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5" name="Picture 4" descr="A black and red sign&#10;&#10;AI-generated content may be incorrect.">
            <a:extLst>
              <a:ext uri="{FF2B5EF4-FFF2-40B4-BE49-F238E27FC236}">
                <a16:creationId xmlns:a16="http://schemas.microsoft.com/office/drawing/2014/main" id="{115A5EBC-81B8-A4EB-E5B8-B67A92B888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6" name="Picture 5" descr="A red and black rectangle&#10;&#10;AI-generated content may be incorrect.">
            <a:extLst>
              <a:ext uri="{FF2B5EF4-FFF2-40B4-BE49-F238E27FC236}">
                <a16:creationId xmlns:a16="http://schemas.microsoft.com/office/drawing/2014/main" id="{668F3956-48B2-D4CC-CD99-914366FDAF1F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ing - With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7354" y="6356350"/>
            <a:ext cx="2095072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3FE2C-2576-223F-3B7C-301F9A3FA0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-1"/>
            <a:ext cx="6630543" cy="610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F38615-1860-40BC-7B71-AEDA2D3AD508}"/>
              </a:ext>
            </a:extLst>
          </p:cNvPr>
          <p:cNvSpPr/>
          <p:nvPr userDrawn="1"/>
        </p:nvSpPr>
        <p:spPr>
          <a:xfrm>
            <a:off x="6556443" y="1638943"/>
            <a:ext cx="5097293" cy="34583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207180-02A8-62EC-6457-6772681B7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9363" y="1779589"/>
            <a:ext cx="4630366" cy="31912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DB858B-6AC2-30A9-F69F-AD26BFD46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063" y="1282700"/>
            <a:ext cx="5713412" cy="429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38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ing - With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815BC365-2DAC-4550-FFF0-5F603F2D2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33008" y="6356350"/>
            <a:ext cx="1809590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55" y="136525"/>
            <a:ext cx="6920645" cy="815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382DFBB-B403-A3A7-D502-D5F47B60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023"/>
            <a:ext cx="4978940" cy="491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 b="0" i="0">
                <a:latin typeface="Myriad Pro" panose="020B0503030403020204" pitchFamily="34" charset="0"/>
              </a:defRPr>
            </a:lvl1pPr>
            <a:lvl2pPr marL="742950" indent="-285750">
              <a:buClr>
                <a:srgbClr val="C00000"/>
              </a:buClr>
              <a:buFont typeface="Wingdings" pitchFamily="2" charset="2"/>
              <a:buChar char="Ø"/>
              <a:defRPr b="0" i="0">
                <a:latin typeface="Myriad Pro" panose="020B0503030403020204" pitchFamily="34" charset="0"/>
              </a:defRPr>
            </a:lvl2pPr>
            <a:lvl3pPr marL="1200150" indent="-285750">
              <a:buClr>
                <a:srgbClr val="C00000"/>
              </a:buClr>
              <a:buFont typeface="Wingdings" pitchFamily="2" charset="2"/>
              <a:buChar char="ü"/>
              <a:defRPr b="0" i="0">
                <a:latin typeface="Myriad Pro" panose="020B0503030403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8E6D0-9071-0DCF-D349-0803D4630398}"/>
              </a:ext>
            </a:extLst>
          </p:cNvPr>
          <p:cNvSpPr/>
          <p:nvPr userDrawn="1"/>
        </p:nvSpPr>
        <p:spPr>
          <a:xfrm>
            <a:off x="6556443" y="1556426"/>
            <a:ext cx="5097293" cy="4367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196E092-CD86-F198-CFF4-BB9FA8A0D9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9363" y="1779589"/>
            <a:ext cx="4630366" cy="39402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1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heading - With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6126" y="6356350"/>
            <a:ext cx="2146299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3FE2C-2576-223F-3B7C-301F9A3FA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-1"/>
            <a:ext cx="6630543" cy="610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F38615-1860-40BC-7B71-AEDA2D3AD508}"/>
              </a:ext>
            </a:extLst>
          </p:cNvPr>
          <p:cNvSpPr/>
          <p:nvPr/>
        </p:nvSpPr>
        <p:spPr>
          <a:xfrm>
            <a:off x="6556443" y="1638943"/>
            <a:ext cx="5097293" cy="34583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207180-02A8-62EC-6457-6772681B7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9363" y="1779589"/>
            <a:ext cx="4630366" cy="3191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DB858B-6AC2-30A9-F69F-AD26BFD46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063" y="1282700"/>
            <a:ext cx="5713412" cy="429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89C5C2E9-3BA8-6AA8-6A2E-651174418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4" name="Picture 3" descr="A black and red sign&#10;&#10;AI-generated content may be incorrect.">
            <a:extLst>
              <a:ext uri="{FF2B5EF4-FFF2-40B4-BE49-F238E27FC236}">
                <a16:creationId xmlns:a16="http://schemas.microsoft.com/office/drawing/2014/main" id="{151AB3D7-8288-8AE9-5289-2D751342A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6" name="Picture 5" descr="A red and black rectangle&#10;&#10;AI-generated content may be incorrect.">
            <a:extLst>
              <a:ext uri="{FF2B5EF4-FFF2-40B4-BE49-F238E27FC236}">
                <a16:creationId xmlns:a16="http://schemas.microsoft.com/office/drawing/2014/main" id="{E2B30A66-5BE7-7285-D304-FBE7269131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28267-EB51-302E-8930-49DEAF3258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EC764-AF05-0D06-58E0-BBBA5FF9A2A8}"/>
              </a:ext>
            </a:extLst>
          </p:cNvPr>
          <p:cNvSpPr/>
          <p:nvPr userDrawn="1"/>
        </p:nvSpPr>
        <p:spPr>
          <a:xfrm>
            <a:off x="6556443" y="1638943"/>
            <a:ext cx="5097293" cy="34583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5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ing - With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815BC365-2DAC-4550-FFF0-5F603F2D2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9444" y="6356350"/>
            <a:ext cx="1943154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55" y="136525"/>
            <a:ext cx="6920645" cy="815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382DFBB-B403-A3A7-D502-D5F47B60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29"/>
            <a:ext cx="4978940" cy="454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000" b="0" i="0">
                <a:latin typeface="Myriad Pro" panose="020B0503030403020204" pitchFamily="34" charset="0"/>
              </a:defRPr>
            </a:lvl1pPr>
            <a:lvl2pPr marL="742950" indent="-285750">
              <a:buClr>
                <a:srgbClr val="C00000"/>
              </a:buClr>
              <a:buFont typeface="Wingdings" pitchFamily="2" charset="2"/>
              <a:buChar char="Ø"/>
              <a:defRPr sz="1800" b="0" i="0">
                <a:latin typeface="Myriad Pro" panose="020B0503030403020204" pitchFamily="34" charset="0"/>
              </a:defRPr>
            </a:lvl2pPr>
            <a:lvl3pPr marL="1200150" indent="-285750">
              <a:buClr>
                <a:srgbClr val="C00000"/>
              </a:buClr>
              <a:buFont typeface="Wingdings" pitchFamily="2" charset="2"/>
              <a:buChar char="ü"/>
              <a:defRPr sz="1600" b="0" i="0">
                <a:latin typeface="Myriad Pro" panose="020B0503030403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8E6D0-9071-0DCF-D349-0803D4630398}"/>
              </a:ext>
            </a:extLst>
          </p:cNvPr>
          <p:cNvSpPr/>
          <p:nvPr/>
        </p:nvSpPr>
        <p:spPr>
          <a:xfrm>
            <a:off x="6556443" y="1556426"/>
            <a:ext cx="5097293" cy="4367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196E092-CD86-F198-CFF4-BB9FA8A0D9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9363" y="1779589"/>
            <a:ext cx="4630366" cy="3940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E38D2BE4-FD88-C7E5-5EDC-A797375703E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pic>
        <p:nvPicPr>
          <p:cNvPr id="7" name="Picture 6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A500FA6-6C24-9BFC-4AAA-7DDE8316D20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4" name="Picture 13" descr="A black and red sign&#10;&#10;AI-generated content may be incorrect.">
            <a:extLst>
              <a:ext uri="{FF2B5EF4-FFF2-40B4-BE49-F238E27FC236}">
                <a16:creationId xmlns:a16="http://schemas.microsoft.com/office/drawing/2014/main" id="{22CF73AA-5E64-C552-268A-3249921455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6" name="Picture 15" descr="A red and black rectangle&#10;&#10;AI-generated content may be incorrect.">
            <a:extLst>
              <a:ext uri="{FF2B5EF4-FFF2-40B4-BE49-F238E27FC236}">
                <a16:creationId xmlns:a16="http://schemas.microsoft.com/office/drawing/2014/main" id="{20626DE4-7931-80BE-CBBD-7A8845BC1754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E7ED10-FC3B-6BD1-D1B8-E9AED0AC626F}"/>
              </a:ext>
            </a:extLst>
          </p:cNvPr>
          <p:cNvSpPr/>
          <p:nvPr userDrawn="1"/>
        </p:nvSpPr>
        <p:spPr>
          <a:xfrm>
            <a:off x="6556443" y="1556426"/>
            <a:ext cx="5097293" cy="4367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1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537E454F-484D-D913-ED4F-57FD1281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1C5C0C-A61D-2C57-6861-9DA0F1818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D49B7F3-8B63-FF5C-EBE7-3AF28B48E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A6192E"/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CEBA7F5-AC4B-3F42-735C-2AD1E50ED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FF5374C7-83F8-5A49-8FF7-7C7099A9947F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B12FB91-6612-ADE6-BC9C-EAB5D419B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rgbClr val="A6192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</p:spTree>
    <p:extLst>
      <p:ext uri="{BB962C8B-B14F-4D97-AF65-F5344CB8AC3E}">
        <p14:creationId xmlns:p14="http://schemas.microsoft.com/office/powerpoint/2010/main" val="131406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8" r:id="rId4"/>
    <p:sldLayoutId id="2147483669" r:id="rId5"/>
    <p:sldLayoutId id="2147483659" r:id="rId6"/>
    <p:sldLayoutId id="2147483660" r:id="rId7"/>
    <p:sldLayoutId id="2147483665" r:id="rId8"/>
    <p:sldLayoutId id="2147483666" r:id="rId9"/>
    <p:sldLayoutId id="214748366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Ø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ü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peer@skipatrol.ca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patrol.ca/members/aga-2026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EB908-FC10-3940-3E1F-DA159C660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9AD3DA-832C-F7E1-59CD-DABFB429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99" y="2424877"/>
            <a:ext cx="5504092" cy="2011743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Myriad Pro"/>
              </a:rPr>
              <a:t>Candidat</a:t>
            </a:r>
            <a:r>
              <a:rPr lang="en-US" sz="3600" dirty="0">
                <a:latin typeface="Myriad Pro"/>
              </a:rPr>
              <a:t> à un poste au sein du conseil </a:t>
            </a:r>
            <a:r>
              <a:rPr lang="en-US" sz="3600" dirty="0" err="1">
                <a:latin typeface="Myriad Pro"/>
              </a:rPr>
              <a:t>d’administration</a:t>
            </a:r>
            <a:br>
              <a:rPr lang="en-US" sz="3600" dirty="0">
                <a:latin typeface="Myriad Pro"/>
              </a:rPr>
            </a:br>
            <a:r>
              <a:rPr lang="en-US" sz="3600" dirty="0" err="1">
                <a:solidFill>
                  <a:srgbClr val="A6192E"/>
                </a:solidFill>
                <a:latin typeface="Myriad Pro"/>
              </a:rPr>
              <a:t>Profil</a:t>
            </a:r>
            <a:r>
              <a:rPr lang="en-US" sz="3600" dirty="0">
                <a:solidFill>
                  <a:srgbClr val="A6192E"/>
                </a:solidFill>
                <a:latin typeface="Myriad Pro"/>
              </a:rPr>
              <a:t> et questions du </a:t>
            </a:r>
            <a:r>
              <a:rPr lang="en-US" sz="3600" dirty="0" err="1">
                <a:solidFill>
                  <a:srgbClr val="A6192E"/>
                </a:solidFill>
                <a:latin typeface="Myriad Pro"/>
              </a:rPr>
              <a:t>candidat</a:t>
            </a:r>
            <a:endParaRPr lang="en-US" sz="3600" dirty="0" err="1">
              <a:solidFill>
                <a:srgbClr val="A6192E"/>
              </a:solidFill>
            </a:endParaRPr>
          </a:p>
          <a:p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3A4B8-3EB9-C4EB-A46D-73A59CA479AE}"/>
              </a:ext>
            </a:extLst>
          </p:cNvPr>
          <p:cNvSpPr txBox="1"/>
          <p:nvPr/>
        </p:nvSpPr>
        <p:spPr>
          <a:xfrm>
            <a:off x="3868996" y="6459150"/>
            <a:ext cx="195822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Myriad Pro"/>
              </a:rPr>
              <a:t>avril</a:t>
            </a:r>
            <a:r>
              <a:rPr lang="en-US" sz="1000" dirty="0">
                <a:solidFill>
                  <a:schemeClr val="bg1"/>
                </a:solidFill>
                <a:latin typeface="Myriad Pro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38105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BF83-DE45-87D0-832A-BE89A0001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4EEF5E-616B-4CD9-7E11-D6FB7D44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EA992-BEC0-2F3D-90A0-B35B43D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E8C80C-6CB3-9152-9CC7-BBA457AF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270014"/>
            <a:ext cx="6920645" cy="815973"/>
          </a:xfrm>
        </p:spPr>
        <p:txBody>
          <a:bodyPr/>
          <a:lstStyle/>
          <a:p>
            <a:r>
              <a:rPr lang="en-US">
                <a:latin typeface="Myriad Pro"/>
              </a:rPr>
              <a:t>CANDIDATE QUESTIONS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90C9B3-54A7-96B8-6769-49205451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8196" y="1082466"/>
            <a:ext cx="10413471" cy="4715315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1400" dirty="0">
                <a:latin typeface="Myriad Pro"/>
                <a:ea typeface="Calibri"/>
                <a:cs typeface="Calibri"/>
              </a:rPr>
              <a:t>Les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mêmes</a:t>
            </a:r>
            <a:r>
              <a:rPr lang="en-GB" sz="1400" dirty="0">
                <a:latin typeface="Myriad Pro"/>
                <a:ea typeface="Calibri"/>
                <a:cs typeface="Calibri"/>
              </a:rPr>
              <a:t> questions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sont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posées</a:t>
            </a:r>
            <a:r>
              <a:rPr lang="en-GB" sz="1400" dirty="0">
                <a:latin typeface="Myriad Pro"/>
                <a:ea typeface="Calibri"/>
                <a:cs typeface="Calibri"/>
              </a:rPr>
              <a:t> à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chaque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candidat</a:t>
            </a:r>
            <a:r>
              <a:rPr lang="en-GB" sz="1400" dirty="0">
                <a:latin typeface="Myriad Pro"/>
                <a:ea typeface="Calibri"/>
                <a:cs typeface="Calibri"/>
              </a:rPr>
              <a:t> (maximum de 100 mots par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réponse</a:t>
            </a:r>
            <a:r>
              <a:rPr lang="en-GB" sz="1400" dirty="0">
                <a:latin typeface="Myriad Pro"/>
                <a:ea typeface="Calibri"/>
                <a:cs typeface="Calibri"/>
              </a:rPr>
              <a:t>).  </a:t>
            </a:r>
          </a:p>
          <a:p>
            <a:pPr>
              <a:buNone/>
            </a:pPr>
            <a:r>
              <a:rPr lang="en-GB" sz="1400" b="1" dirty="0">
                <a:solidFill>
                  <a:srgbClr val="A6192E"/>
                </a:solidFill>
                <a:latin typeface="Calibri"/>
                <a:ea typeface="Calibri"/>
                <a:cs typeface="Calibri"/>
              </a:rPr>
              <a:t>Question 4: 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À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votre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avis,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que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signifie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“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être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stratégique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”?</a:t>
            </a:r>
            <a:endParaRPr lang="en-GB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GB"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>
              <a:spcBef>
                <a:spcPts val="160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CA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74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4EBC-99BD-6762-C606-BB6FD219E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55CF18-4533-ADD2-8E46-0AA076478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E8DC4-2133-8908-0D26-C015369D2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EF3EF8-3BED-ABBB-2FF4-1A3455E9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270014"/>
            <a:ext cx="6920645" cy="815973"/>
          </a:xfrm>
        </p:spPr>
        <p:txBody>
          <a:bodyPr/>
          <a:lstStyle/>
          <a:p>
            <a:r>
              <a:rPr lang="en-US">
                <a:latin typeface="Myriad Pro"/>
              </a:rPr>
              <a:t>CANDIDATE QUESTIONS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38FE2E-9C75-53E5-0E70-E7163310F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8196" y="1082466"/>
            <a:ext cx="10413471" cy="4715315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1400" dirty="0">
                <a:latin typeface="Myriad Pro"/>
                <a:ea typeface="Calibri"/>
                <a:cs typeface="Calibri"/>
              </a:rPr>
              <a:t>Les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mêmes</a:t>
            </a:r>
            <a:r>
              <a:rPr lang="en-GB" sz="1400" dirty="0">
                <a:latin typeface="Myriad Pro"/>
                <a:ea typeface="Calibri"/>
                <a:cs typeface="Calibri"/>
              </a:rPr>
              <a:t> questions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sont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posées</a:t>
            </a:r>
            <a:r>
              <a:rPr lang="en-GB" sz="1400" dirty="0">
                <a:latin typeface="Myriad Pro"/>
                <a:ea typeface="Calibri"/>
                <a:cs typeface="Calibri"/>
              </a:rPr>
              <a:t> à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chaque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candidat</a:t>
            </a:r>
            <a:r>
              <a:rPr lang="en-GB" sz="1400" dirty="0">
                <a:latin typeface="Myriad Pro"/>
                <a:ea typeface="Calibri"/>
                <a:cs typeface="Calibri"/>
              </a:rPr>
              <a:t> (maximum de 100 mots par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réponse</a:t>
            </a:r>
            <a:r>
              <a:rPr lang="en-GB" sz="1400" dirty="0">
                <a:latin typeface="Myriad Pro"/>
                <a:ea typeface="Calibri"/>
                <a:cs typeface="Calibri"/>
              </a:rPr>
              <a:t>).  </a:t>
            </a:r>
          </a:p>
          <a:p>
            <a:pPr>
              <a:buNone/>
            </a:pPr>
            <a:r>
              <a:rPr lang="en-GB" sz="1400" b="1" dirty="0">
                <a:solidFill>
                  <a:srgbClr val="A6192E"/>
                </a:solidFill>
                <a:latin typeface="Calibri"/>
                <a:ea typeface="Calibri"/>
                <a:cs typeface="Calibri"/>
              </a:rPr>
              <a:t>Question 5: 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Comment la Patrouille Canadienne de ski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peut-elle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encourager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ses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membres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à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jouer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un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rôle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plus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actif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? </a:t>
            </a:r>
            <a:endParaRPr lang="en-GB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GB" sz="1400" b="1" dirty="0">
              <a:solidFill>
                <a:srgbClr val="A6192E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GB" sz="1400">
              <a:latin typeface="Myriad Pro"/>
              <a:ea typeface="Calibri"/>
              <a:cs typeface="Calibri"/>
            </a:endParaRPr>
          </a:p>
          <a:p>
            <a:pPr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>
              <a:spcBef>
                <a:spcPts val="160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CA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21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E458FE-BF82-5132-88FA-1CB8CD4E1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FB0FD-8B70-E288-EFF0-48855638C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66DD2-7854-A46E-8D4D-5FD05EF9AC50}"/>
              </a:ext>
            </a:extLst>
          </p:cNvPr>
          <p:cNvSpPr txBox="1"/>
          <p:nvPr/>
        </p:nvSpPr>
        <p:spPr>
          <a:xfrm>
            <a:off x="6030516" y="3702844"/>
            <a:ext cx="60960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0" i="0" u="none" strike="noStrike" dirty="0">
                <a:latin typeface="Myriad Pro"/>
                <a:ea typeface="pplxSerif"/>
                <a:cs typeface="pplxSerif"/>
              </a:rPr>
              <a:t>Profil du candidat à envoyer par courriel</a:t>
            </a:r>
            <a:br>
              <a:rPr lang="en-US" sz="2800" dirty="0">
                <a:latin typeface="Myriad Pro"/>
              </a:rPr>
            </a:br>
            <a:r>
              <a:rPr lang="en-US" sz="2800" b="0" i="0" u="none" strike="noStrike" dirty="0">
                <a:latin typeface="Myriad Pro"/>
                <a:ea typeface="pplxSerif"/>
                <a:cs typeface="pplxSerif"/>
              </a:rPr>
              <a:t>à David Peer </a:t>
            </a:r>
            <a:r>
              <a:rPr lang="en-US" sz="2800" b="0" i="0" u="none" strike="noStrike" dirty="0">
                <a:latin typeface="Myriad Pro"/>
                <a:ea typeface="+mn-lt"/>
                <a:cs typeface="+mn-lt"/>
              </a:rPr>
              <a:t>(</a:t>
            </a:r>
            <a:r>
              <a:rPr lang="en-US" sz="2800" b="0" i="0" u="none" strike="noStrike" dirty="0">
                <a:solidFill>
                  <a:srgbClr val="A6192E"/>
                </a:solidFill>
                <a:latin typeface="Myriad Pro"/>
                <a:ea typeface="pplxSerif"/>
                <a:cs typeface="Segoe UI"/>
                <a:hlinkClick r:id="rId2"/>
              </a:rPr>
              <a:t>david.peer@skipatrol.ca</a:t>
            </a:r>
            <a:r>
              <a:rPr lang="en-US" sz="2800" dirty="0">
                <a:latin typeface="Myriad Pro"/>
                <a:ea typeface="+mn-lt"/>
                <a:cs typeface="+mn-lt"/>
              </a:rPr>
              <a:t>)</a:t>
            </a:r>
            <a:br>
              <a:rPr lang="en-US" sz="2800" dirty="0">
                <a:latin typeface="Myriad Pro"/>
              </a:rPr>
            </a:br>
            <a:r>
              <a:rPr lang="en-US" sz="2800" b="0" i="0" u="none" strike="noStrike" dirty="0">
                <a:latin typeface="Myriad Pro"/>
                <a:ea typeface="pplxSerif"/>
                <a:cs typeface="pplxSerif"/>
              </a:rPr>
              <a:t>au plus tard le </a:t>
            </a:r>
            <a:r>
              <a:rPr lang="en-US" sz="2800" b="1" i="0" u="none" strike="noStrike" dirty="0">
                <a:latin typeface="Myriad Pro"/>
                <a:ea typeface="pplxSerif"/>
                <a:cs typeface="pplxSerif"/>
              </a:rPr>
              <a:t>29 </a:t>
            </a:r>
            <a:r>
              <a:rPr lang="en-US" sz="2800" b="1" i="0" u="none" strike="noStrike" err="1">
                <a:latin typeface="Myriad Pro"/>
                <a:ea typeface="pplxSerif"/>
                <a:cs typeface="pplxSerif"/>
              </a:rPr>
              <a:t>mai</a:t>
            </a:r>
            <a:r>
              <a:rPr lang="en-US" sz="2800" b="1" i="0" u="none" strike="noStrike">
                <a:latin typeface="Myriad Pro"/>
                <a:ea typeface="pplxSerif"/>
                <a:cs typeface="pplxSerif"/>
              </a:rPr>
              <a:t> 2026.</a:t>
            </a:r>
            <a:endParaRPr lang="en-US" sz="2800" b="1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5619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BA9655-1D83-E219-1BF5-0D8925A12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5FF2E-DC4A-1F8D-EE9B-342ECFCE7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8F608A-1234-0A74-3A29-44012168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31" y="270014"/>
            <a:ext cx="6920645" cy="815973"/>
          </a:xfrm>
        </p:spPr>
        <p:txBody>
          <a:bodyPr/>
          <a:lstStyle/>
          <a:p>
            <a:r>
              <a:rPr lang="en-US">
                <a:latin typeface="Myriad Pro"/>
              </a:rPr>
              <a:t>INTRODUCTION</a:t>
            </a:r>
            <a:endParaRPr lang="en-US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D0806-187A-CBBA-A78F-E0AC4DCFFA59}"/>
              </a:ext>
            </a:extLst>
          </p:cNvPr>
          <p:cNvSpPr txBox="1"/>
          <p:nvPr/>
        </p:nvSpPr>
        <p:spPr>
          <a:xfrm>
            <a:off x="3048000" y="3429000"/>
            <a:ext cx="60960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aseline="0">
                <a:solidFill>
                  <a:srgbClr val="FFFFFF"/>
                </a:solidFill>
                <a:latin typeface="Myriad Pro"/>
              </a:rPr>
              <a:t>INTRODUCTION</a:t>
            </a:r>
            <a:r>
              <a:rPr sz="2400">
                <a:latin typeface="Myriad Pro"/>
                <a:ea typeface="Myriad Pro"/>
                <a:cs typeface="Myriad Pro"/>
              </a:rPr>
              <a:t>​</a:t>
            </a:r>
            <a:endParaRPr lang="en-GB"/>
          </a:p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C23BB4-BB1D-B8A4-9249-60EC8710D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0368" y="1621985"/>
            <a:ext cx="10787693" cy="4357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en-GB" sz="1200">
                <a:latin typeface="Myriad Pro"/>
                <a:ea typeface="Calibri"/>
                <a:cs typeface="Calibri"/>
              </a:rPr>
              <a:t>À titre de </a:t>
            </a:r>
            <a:r>
              <a:rPr lang="en-GB" sz="1200" err="1">
                <a:latin typeface="Myriad Pro"/>
                <a:ea typeface="Calibri"/>
                <a:cs typeface="Calibri"/>
              </a:rPr>
              <a:t>votants</a:t>
            </a:r>
            <a:r>
              <a:rPr lang="en-GB" sz="1200">
                <a:latin typeface="Myriad Pro"/>
                <a:ea typeface="Calibri"/>
                <a:cs typeface="Calibri"/>
              </a:rPr>
              <a:t>, les </a:t>
            </a:r>
            <a:r>
              <a:rPr lang="en-GB" sz="1200" err="1">
                <a:latin typeface="Myriad Pro"/>
                <a:ea typeface="Calibri"/>
                <a:cs typeface="Calibri"/>
              </a:rPr>
              <a:t>présidents</a:t>
            </a:r>
            <a:r>
              <a:rPr lang="en-GB" sz="1200">
                <a:latin typeface="Myriad Pro"/>
                <a:ea typeface="Calibri"/>
                <a:cs typeface="Calibri"/>
              </a:rPr>
              <a:t> de zone </a:t>
            </a:r>
            <a:r>
              <a:rPr lang="en-GB" sz="1200" err="1">
                <a:latin typeface="Myriad Pro"/>
                <a:ea typeface="Calibri"/>
                <a:cs typeface="Calibri"/>
              </a:rPr>
              <a:t>exercent</a:t>
            </a:r>
            <a:r>
              <a:rPr lang="en-GB" sz="1200">
                <a:latin typeface="Myriad Pro"/>
                <a:ea typeface="Calibri"/>
                <a:cs typeface="Calibri"/>
              </a:rPr>
              <a:t> le </a:t>
            </a:r>
            <a:r>
              <a:rPr lang="en-GB" sz="1200" err="1">
                <a:latin typeface="Myriad Pro"/>
                <a:ea typeface="Calibri"/>
                <a:cs typeface="Calibri"/>
              </a:rPr>
              <a:t>pouvoir</a:t>
            </a:r>
            <a:r>
              <a:rPr lang="en-GB" sz="1200">
                <a:latin typeface="Myriad Pro"/>
                <a:ea typeface="Calibri"/>
                <a:cs typeface="Calibri"/>
              </a:rPr>
              <a:t> de vote de </a:t>
            </a:r>
            <a:r>
              <a:rPr lang="en-GB" sz="1200" err="1">
                <a:latin typeface="Myriad Pro"/>
                <a:ea typeface="Calibri"/>
                <a:cs typeface="Calibri"/>
              </a:rPr>
              <a:t>leur</a:t>
            </a:r>
            <a:r>
              <a:rPr lang="en-GB" sz="1200">
                <a:latin typeface="Myriad Pro"/>
                <a:ea typeface="Calibri"/>
                <a:cs typeface="Calibri"/>
              </a:rPr>
              <a:t> zone </a:t>
            </a:r>
            <a:r>
              <a:rPr lang="en-GB" sz="1200" err="1">
                <a:latin typeface="Myriad Pro"/>
                <a:ea typeface="Calibri"/>
                <a:cs typeface="Calibri"/>
              </a:rPr>
              <a:t>lors</a:t>
            </a:r>
            <a:r>
              <a:rPr lang="en-GB" sz="1200">
                <a:latin typeface="Myriad Pro"/>
                <a:ea typeface="Calibri"/>
                <a:cs typeface="Calibri"/>
              </a:rPr>
              <a:t> d’un vote par </a:t>
            </a:r>
            <a:r>
              <a:rPr lang="en-GB" sz="1200" err="1">
                <a:latin typeface="Myriad Pro"/>
                <a:ea typeface="Calibri"/>
                <a:cs typeface="Calibri"/>
              </a:rPr>
              <a:t>scrutin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en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vue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d’élire</a:t>
            </a:r>
            <a:r>
              <a:rPr lang="en-GB" sz="1200">
                <a:latin typeface="Myriad Pro"/>
                <a:ea typeface="Calibri"/>
                <a:cs typeface="Calibri"/>
              </a:rPr>
              <a:t> les </a:t>
            </a:r>
            <a:r>
              <a:rPr lang="en-GB" sz="1200" err="1">
                <a:latin typeface="Myriad Pro"/>
                <a:ea typeface="Calibri"/>
                <a:cs typeface="Calibri"/>
              </a:rPr>
              <a:t>candidats</a:t>
            </a:r>
            <a:r>
              <a:rPr lang="en-GB" sz="1200">
                <a:latin typeface="Myriad Pro"/>
                <a:ea typeface="Calibri"/>
                <a:cs typeface="Calibri"/>
              </a:rPr>
              <a:t> aux </a:t>
            </a:r>
            <a:r>
              <a:rPr lang="en-GB" sz="1200" err="1">
                <a:latin typeface="Myriad Pro"/>
                <a:ea typeface="Calibri"/>
                <a:cs typeface="Calibri"/>
              </a:rPr>
              <a:t>postes</a:t>
            </a:r>
            <a:r>
              <a:rPr lang="en-GB" sz="1200">
                <a:latin typeface="Myriad Pro"/>
                <a:ea typeface="Calibri"/>
                <a:cs typeface="Calibri"/>
              </a:rPr>
              <a:t> à </a:t>
            </a:r>
            <a:r>
              <a:rPr lang="en-GB" sz="1200" err="1">
                <a:latin typeface="Myriad Pro"/>
                <a:ea typeface="Calibri"/>
                <a:cs typeface="Calibri"/>
              </a:rPr>
              <a:t>pourvoir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>
                <a:latin typeface="Myriad Pro"/>
                <a:ea typeface="Calibri"/>
                <a:cs typeface="Calibri"/>
              </a:rPr>
              <a:t>au sein du conseil </a:t>
            </a:r>
            <a:r>
              <a:rPr lang="en-GB" sz="1200" err="1">
                <a:latin typeface="Myriad Pro"/>
                <a:ea typeface="Calibri"/>
                <a:cs typeface="Calibri"/>
              </a:rPr>
              <a:t>d’administration</a:t>
            </a:r>
            <a:r>
              <a:rPr lang="en-GB" sz="1200">
                <a:latin typeface="Myriad Pro"/>
                <a:ea typeface="Calibri"/>
                <a:cs typeface="Calibri"/>
              </a:rPr>
              <a:t>. Il </a:t>
            </a:r>
            <a:r>
              <a:rPr lang="en-GB" sz="1200" err="1">
                <a:latin typeface="Myriad Pro"/>
                <a:ea typeface="Calibri"/>
                <a:cs typeface="Calibri"/>
              </a:rPr>
              <a:t>importe</a:t>
            </a:r>
            <a:r>
              <a:rPr lang="en-GB" sz="1200">
                <a:latin typeface="Myriad Pro"/>
                <a:ea typeface="Calibri"/>
                <a:cs typeface="Calibri"/>
              </a:rPr>
              <a:t> pour la bonne </a:t>
            </a:r>
            <a:r>
              <a:rPr lang="en-GB" sz="1200" err="1">
                <a:latin typeface="Myriad Pro"/>
                <a:ea typeface="Calibri"/>
                <a:cs typeface="Calibri"/>
              </a:rPr>
              <a:t>gouvernance</a:t>
            </a:r>
            <a:r>
              <a:rPr lang="en-GB" sz="1200">
                <a:latin typeface="Myriad Pro"/>
                <a:ea typeface="Calibri"/>
                <a:cs typeface="Calibri"/>
              </a:rPr>
              <a:t> de la Patrouille canadienne de ski et pour </a:t>
            </a:r>
            <a:r>
              <a:rPr lang="en-GB" sz="1200" err="1">
                <a:latin typeface="Myriad Pro"/>
                <a:ea typeface="Calibri"/>
                <a:cs typeface="Calibri"/>
              </a:rPr>
              <a:t>l’intégrité</a:t>
            </a:r>
            <a:r>
              <a:rPr lang="en-GB" sz="1200">
                <a:latin typeface="Myriad Pro"/>
                <a:ea typeface="Calibri"/>
                <a:cs typeface="Calibri"/>
              </a:rPr>
              <a:t> du processus </a:t>
            </a:r>
            <a:r>
              <a:rPr lang="en-GB" sz="1200" err="1">
                <a:latin typeface="Myriad Pro"/>
                <a:ea typeface="Calibri"/>
                <a:cs typeface="Calibri"/>
              </a:rPr>
              <a:t>démocratique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que</a:t>
            </a:r>
            <a:r>
              <a:rPr lang="en-GB" sz="1200">
                <a:latin typeface="Myriad Pro"/>
                <a:ea typeface="Calibri"/>
                <a:cs typeface="Calibri"/>
              </a:rPr>
              <a:t> les </a:t>
            </a:r>
            <a:r>
              <a:rPr lang="en-GB" sz="1200" err="1">
                <a:latin typeface="Myriad Pro"/>
                <a:ea typeface="Calibri"/>
                <a:cs typeface="Calibri"/>
              </a:rPr>
              <a:t>votants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soient</a:t>
            </a:r>
            <a:r>
              <a:rPr lang="en-GB" sz="1200">
                <a:latin typeface="Myriad Pro"/>
                <a:ea typeface="Calibri"/>
                <a:cs typeface="Calibri"/>
              </a:rPr>
              <a:t> bien </a:t>
            </a:r>
            <a:r>
              <a:rPr lang="en-GB" sz="1200" err="1">
                <a:latin typeface="Myriad Pro"/>
                <a:ea typeface="Calibri"/>
                <a:cs typeface="Calibri"/>
              </a:rPr>
              <a:t>informés</a:t>
            </a:r>
            <a:r>
              <a:rPr lang="en-GB" sz="1200">
                <a:latin typeface="Myriad Pro"/>
                <a:ea typeface="Calibri"/>
                <a:cs typeface="Calibri"/>
              </a:rPr>
              <a:t> au </a:t>
            </a:r>
            <a:r>
              <a:rPr lang="en-GB" sz="1200" err="1">
                <a:latin typeface="Myriad Pro"/>
                <a:ea typeface="Calibri"/>
                <a:cs typeface="Calibri"/>
              </a:rPr>
              <a:t>sujet</a:t>
            </a:r>
            <a:r>
              <a:rPr lang="en-GB" sz="1200">
                <a:latin typeface="Myriad Pro"/>
                <a:ea typeface="Calibri"/>
                <a:cs typeface="Calibri"/>
              </a:rPr>
              <a:t> des </a:t>
            </a:r>
            <a:r>
              <a:rPr lang="en-GB" sz="1200" err="1">
                <a:latin typeface="Myriad Pro"/>
                <a:ea typeface="Calibri"/>
                <a:cs typeface="Calibri"/>
              </a:rPr>
              <a:t>candidats</a:t>
            </a:r>
            <a:r>
              <a:rPr lang="en-GB" sz="1200">
                <a:latin typeface="Myriad Pro"/>
                <a:ea typeface="Calibri"/>
                <a:cs typeface="Calibri"/>
              </a:rPr>
              <a:t>. </a:t>
            </a:r>
            <a:r>
              <a:rPr lang="en-GB" sz="1200" err="1">
                <a:latin typeface="Myriad Pro"/>
                <a:ea typeface="Calibri"/>
                <a:cs typeface="Calibri"/>
              </a:rPr>
              <a:t>Ils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pourront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ainsi</a:t>
            </a:r>
            <a:r>
              <a:rPr lang="en-GB" sz="1200">
                <a:latin typeface="Myriad Pro"/>
                <a:ea typeface="Calibri"/>
                <a:cs typeface="Calibri"/>
              </a:rPr>
              <a:t> prendre des </a:t>
            </a:r>
            <a:r>
              <a:rPr lang="en-GB" sz="1200" err="1">
                <a:latin typeface="Myriad Pro"/>
                <a:ea typeface="Calibri"/>
                <a:cs typeface="Calibri"/>
              </a:rPr>
              <a:t>décisions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informées</a:t>
            </a:r>
            <a:r>
              <a:rPr lang="en-GB" sz="1200">
                <a:latin typeface="Myriad Pro"/>
                <a:ea typeface="Calibri"/>
                <a:cs typeface="Calibri"/>
              </a:rPr>
              <a:t> dans </a:t>
            </a:r>
            <a:r>
              <a:rPr lang="en-GB" sz="1200" err="1">
                <a:latin typeface="Myriad Pro"/>
                <a:ea typeface="Calibri"/>
                <a:cs typeface="Calibri"/>
              </a:rPr>
              <a:t>l’exercice</a:t>
            </a:r>
            <a:r>
              <a:rPr lang="en-GB" sz="1200">
                <a:latin typeface="Myriad Pro"/>
                <a:ea typeface="Calibri"/>
                <a:cs typeface="Calibri"/>
              </a:rPr>
              <a:t> de </a:t>
            </a:r>
            <a:r>
              <a:rPr lang="en-GB" sz="1200" err="1">
                <a:latin typeface="Myriad Pro"/>
                <a:ea typeface="Calibri"/>
                <a:cs typeface="Calibri"/>
              </a:rPr>
              <a:t>leurs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responsabilités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démocratiques</a:t>
            </a:r>
            <a:r>
              <a:rPr lang="en-GB" sz="1200">
                <a:latin typeface="Myriad Pro"/>
                <a:ea typeface="Calibri"/>
                <a:cs typeface="Calibri"/>
              </a:rPr>
              <a:t>. </a:t>
            </a:r>
            <a:endParaRPr lang="en-US" sz="1200">
              <a:latin typeface="Myriad Pro"/>
            </a:endParaRPr>
          </a:p>
          <a:p>
            <a:pPr marL="0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en-GB" sz="1200">
                <a:latin typeface="Myriad Pro"/>
                <a:ea typeface="Calibri"/>
                <a:cs typeface="Calibri"/>
              </a:rPr>
              <a:t>En </a:t>
            </a:r>
            <a:r>
              <a:rPr lang="en-GB" sz="1200" err="1">
                <a:latin typeface="Myriad Pro"/>
                <a:ea typeface="Calibri"/>
                <a:cs typeface="Calibri"/>
              </a:rPr>
              <a:t>outre</a:t>
            </a:r>
            <a:r>
              <a:rPr lang="en-GB" sz="1200">
                <a:latin typeface="Myriad Pro"/>
                <a:ea typeface="Calibri"/>
                <a:cs typeface="Calibri"/>
              </a:rPr>
              <a:t>, </a:t>
            </a:r>
            <a:r>
              <a:rPr lang="en-GB" sz="1200" err="1">
                <a:latin typeface="Myriad Pro"/>
                <a:ea typeface="Calibri"/>
                <a:cs typeface="Calibri"/>
              </a:rPr>
              <a:t>plusieurs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votants</a:t>
            </a:r>
            <a:r>
              <a:rPr lang="en-GB" sz="1200">
                <a:latin typeface="Myriad Pro"/>
                <a:ea typeface="Calibri"/>
                <a:cs typeface="Calibri"/>
              </a:rPr>
              <a:t> ne </a:t>
            </a:r>
            <a:r>
              <a:rPr lang="en-GB" sz="1200" err="1">
                <a:latin typeface="Myriad Pro"/>
                <a:ea typeface="Calibri"/>
                <a:cs typeface="Calibri"/>
              </a:rPr>
              <a:t>peuvent</a:t>
            </a:r>
            <a:r>
              <a:rPr lang="en-GB" sz="1200">
                <a:latin typeface="Myriad Pro"/>
                <a:ea typeface="Calibri"/>
                <a:cs typeface="Calibri"/>
              </a:rPr>
              <a:t> pas assister à </a:t>
            </a:r>
            <a:r>
              <a:rPr lang="en-GB" sz="1200" err="1">
                <a:latin typeface="Myriad Pro"/>
                <a:ea typeface="Calibri"/>
                <a:cs typeface="Calibri"/>
              </a:rPr>
              <a:t>l’assemblée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générale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annuelle</a:t>
            </a:r>
            <a:r>
              <a:rPr lang="en-GB" sz="1200">
                <a:latin typeface="Myriad Pro"/>
                <a:ea typeface="Calibri"/>
                <a:cs typeface="Calibri"/>
              </a:rPr>
              <a:t> des </a:t>
            </a:r>
            <a:r>
              <a:rPr lang="en-GB" sz="1200" err="1">
                <a:latin typeface="Myriad Pro"/>
                <a:ea typeface="Calibri"/>
                <a:cs typeface="Calibri"/>
              </a:rPr>
              <a:t>membres</a:t>
            </a:r>
            <a:r>
              <a:rPr lang="en-GB" sz="1200">
                <a:latin typeface="Myriad Pro"/>
                <a:ea typeface="Calibri"/>
                <a:cs typeface="Calibri"/>
              </a:rPr>
              <a:t> et </a:t>
            </a:r>
            <a:r>
              <a:rPr lang="en-GB" sz="1200" err="1">
                <a:latin typeface="Myriad Pro"/>
                <a:ea typeface="Calibri"/>
                <a:cs typeface="Calibri"/>
              </a:rPr>
              <a:t>n’ont</a:t>
            </a:r>
            <a:r>
              <a:rPr lang="en-GB" sz="1200">
                <a:latin typeface="Myriad Pro"/>
                <a:ea typeface="Calibri"/>
                <a:cs typeface="Calibri"/>
              </a:rPr>
              <a:t> pas la </a:t>
            </a:r>
            <a:r>
              <a:rPr lang="en-GB" sz="1200" err="1">
                <a:latin typeface="Myriad Pro"/>
                <a:ea typeface="Calibri"/>
                <a:cs typeface="Calibri"/>
              </a:rPr>
              <a:t>possibilité</a:t>
            </a:r>
            <a:r>
              <a:rPr lang="en-GB" sz="1200">
                <a:latin typeface="Myriad Pro"/>
                <a:ea typeface="Calibri"/>
                <a:cs typeface="Calibri"/>
              </a:rPr>
              <a:t> de </a:t>
            </a:r>
            <a:r>
              <a:rPr lang="en-GB" sz="1200" err="1">
                <a:latin typeface="Myriad Pro"/>
                <a:ea typeface="Calibri"/>
                <a:cs typeface="Calibri"/>
              </a:rPr>
              <a:t>rencontrer</a:t>
            </a:r>
            <a:r>
              <a:rPr lang="en-GB" sz="1200">
                <a:latin typeface="Myriad Pro"/>
                <a:ea typeface="Calibri"/>
                <a:cs typeface="Calibri"/>
              </a:rPr>
              <a:t> les </a:t>
            </a:r>
            <a:r>
              <a:rPr lang="en-GB" sz="1200" err="1">
                <a:latin typeface="Myriad Pro"/>
                <a:ea typeface="Calibri"/>
                <a:cs typeface="Calibri"/>
              </a:rPr>
              <a:t>candidats</a:t>
            </a:r>
            <a:r>
              <a:rPr lang="en-GB" sz="1200">
                <a:latin typeface="Myriad Pro"/>
                <a:ea typeface="Calibri"/>
                <a:cs typeface="Calibri"/>
              </a:rPr>
              <a:t> et de </a:t>
            </a:r>
            <a:r>
              <a:rPr lang="en-GB" sz="1200" err="1">
                <a:latin typeface="Myriad Pro"/>
                <a:ea typeface="Calibri"/>
                <a:cs typeface="Calibri"/>
              </a:rPr>
              <a:t>leur</a:t>
            </a:r>
            <a:r>
              <a:rPr lang="en-GB" sz="1200">
                <a:latin typeface="Myriad Pro"/>
                <a:ea typeface="Calibri"/>
                <a:cs typeface="Calibri"/>
              </a:rPr>
              <a:t> poser des questions. Pour aider </a:t>
            </a:r>
            <a:r>
              <a:rPr lang="en-GB" sz="1200" err="1">
                <a:latin typeface="Myriad Pro"/>
                <a:ea typeface="Calibri"/>
                <a:cs typeface="Calibri"/>
              </a:rPr>
              <a:t>tous</a:t>
            </a:r>
            <a:r>
              <a:rPr lang="en-GB" sz="1200">
                <a:latin typeface="Myriad Pro"/>
                <a:ea typeface="Calibri"/>
                <a:cs typeface="Calibri"/>
              </a:rPr>
              <a:t> les </a:t>
            </a:r>
            <a:r>
              <a:rPr lang="en-GB" sz="1200" err="1">
                <a:latin typeface="Myriad Pro"/>
                <a:ea typeface="Calibri"/>
                <a:cs typeface="Calibri"/>
              </a:rPr>
              <a:t>votants</a:t>
            </a:r>
            <a:r>
              <a:rPr lang="en-GB" sz="1200">
                <a:latin typeface="Myriad Pro"/>
                <a:ea typeface="Calibri"/>
                <a:cs typeface="Calibri"/>
              </a:rPr>
              <a:t>, y </a:t>
            </a:r>
            <a:r>
              <a:rPr lang="en-GB" sz="1200" err="1">
                <a:latin typeface="Myriad Pro"/>
                <a:ea typeface="Calibri"/>
                <a:cs typeface="Calibri"/>
              </a:rPr>
              <a:t>compris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ceux</a:t>
            </a:r>
            <a:r>
              <a:rPr lang="en-GB" sz="1200">
                <a:latin typeface="Myriad Pro"/>
                <a:ea typeface="Calibri"/>
                <a:cs typeface="Calibri"/>
              </a:rPr>
              <a:t> qui </a:t>
            </a:r>
            <a:r>
              <a:rPr lang="en-GB" sz="1200" err="1">
                <a:latin typeface="Myriad Pro"/>
                <a:ea typeface="Calibri"/>
                <a:cs typeface="Calibri"/>
              </a:rPr>
              <a:t>votent</a:t>
            </a:r>
            <a:r>
              <a:rPr lang="en-GB" sz="1200">
                <a:latin typeface="Myriad Pro"/>
                <a:ea typeface="Calibri"/>
                <a:cs typeface="Calibri"/>
              </a:rPr>
              <a:t> par procuration, à voter </a:t>
            </a:r>
            <a:r>
              <a:rPr lang="en-GB" sz="1200" err="1">
                <a:latin typeface="Myriad Pro"/>
                <a:ea typeface="Calibri"/>
                <a:cs typeface="Calibri"/>
              </a:rPr>
              <a:t>en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connaissance</a:t>
            </a:r>
            <a:r>
              <a:rPr lang="en-GB" sz="1200">
                <a:latin typeface="Myriad Pro"/>
                <a:ea typeface="Calibri"/>
                <a:cs typeface="Calibri"/>
              </a:rPr>
              <a:t> de cause, le </a:t>
            </a:r>
            <a:r>
              <a:rPr lang="en-GB" sz="1200" err="1">
                <a:latin typeface="Myriad Pro"/>
                <a:ea typeface="Calibri"/>
                <a:cs typeface="Calibri"/>
              </a:rPr>
              <a:t>profil</a:t>
            </a:r>
            <a:r>
              <a:rPr lang="en-GB" sz="1200">
                <a:latin typeface="Myriad Pro"/>
                <a:ea typeface="Calibri"/>
                <a:cs typeface="Calibri"/>
              </a:rPr>
              <a:t> du </a:t>
            </a:r>
            <a:r>
              <a:rPr lang="en-GB" sz="1200" err="1">
                <a:latin typeface="Myriad Pro"/>
                <a:ea typeface="Calibri"/>
                <a:cs typeface="Calibri"/>
              </a:rPr>
              <a:t>candidat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offrira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>
                <a:latin typeface="Myriad Pro"/>
                <a:ea typeface="Calibri"/>
                <a:cs typeface="Calibri"/>
              </a:rPr>
              <a:t>de plus </a:t>
            </a:r>
            <a:r>
              <a:rPr lang="en-GB" sz="1200" err="1">
                <a:latin typeface="Myriad Pro"/>
                <a:ea typeface="Calibri"/>
                <a:cs typeface="Calibri"/>
              </a:rPr>
              <a:t>amples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renseignements</a:t>
            </a:r>
            <a:r>
              <a:rPr lang="en-GB" sz="1200">
                <a:latin typeface="Myriad Pro"/>
                <a:ea typeface="Calibri"/>
                <a:cs typeface="Calibri"/>
              </a:rPr>
              <a:t> sur les aptitudes et </a:t>
            </a:r>
            <a:r>
              <a:rPr lang="en-GB" sz="1200" err="1">
                <a:latin typeface="Myriad Pro"/>
                <a:ea typeface="Calibri"/>
                <a:cs typeface="Calibri"/>
              </a:rPr>
              <a:t>l’expérience</a:t>
            </a:r>
            <a:r>
              <a:rPr lang="en-GB" sz="1200">
                <a:latin typeface="Myriad Pro"/>
                <a:ea typeface="Calibri"/>
                <a:cs typeface="Calibri"/>
              </a:rPr>
              <a:t> de </a:t>
            </a:r>
            <a:r>
              <a:rPr lang="en-GB" sz="1200" err="1">
                <a:latin typeface="Myriad Pro"/>
                <a:ea typeface="Calibri"/>
                <a:cs typeface="Calibri"/>
              </a:rPr>
              <a:t>chaque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candidat</a:t>
            </a:r>
            <a:r>
              <a:rPr lang="en-GB" sz="1200">
                <a:latin typeface="Myriad Pro"/>
                <a:ea typeface="Calibri"/>
                <a:cs typeface="Calibri"/>
              </a:rPr>
              <a:t>, </a:t>
            </a:r>
            <a:r>
              <a:rPr lang="en-GB" sz="1200" err="1">
                <a:latin typeface="Myriad Pro"/>
                <a:ea typeface="Calibri"/>
                <a:cs typeface="Calibri"/>
              </a:rPr>
              <a:t>ainsi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que</a:t>
            </a:r>
            <a:r>
              <a:rPr lang="en-GB" sz="1200">
                <a:latin typeface="Myriad Pro"/>
                <a:ea typeface="Calibri"/>
                <a:cs typeface="Calibri"/>
              </a:rPr>
              <a:t> sur les motifs qui le </a:t>
            </a:r>
            <a:r>
              <a:rPr lang="en-GB" sz="1200" err="1">
                <a:latin typeface="Myriad Pro"/>
                <a:ea typeface="Calibri"/>
                <a:cs typeface="Calibri"/>
              </a:rPr>
              <a:t>conduisent</a:t>
            </a:r>
            <a:r>
              <a:rPr lang="en-GB" sz="1200">
                <a:latin typeface="Myriad Pro"/>
                <a:ea typeface="Calibri"/>
                <a:cs typeface="Calibri"/>
              </a:rPr>
              <a:t> à poser </a:t>
            </a:r>
            <a:r>
              <a:rPr lang="en-GB" sz="1200" err="1">
                <a:latin typeface="Myriad Pro"/>
                <a:ea typeface="Calibri"/>
                <a:cs typeface="Calibri"/>
              </a:rPr>
              <a:t>sa</a:t>
            </a:r>
            <a:r>
              <a:rPr lang="en-GB" sz="1200">
                <a:latin typeface="Myriad Pro"/>
                <a:ea typeface="Calibri"/>
                <a:cs typeface="Calibri"/>
              </a:rPr>
              <a:t> candidature.   </a:t>
            </a:r>
            <a:endParaRPr lang="en-US" sz="1200">
              <a:latin typeface="Myriad Pro"/>
            </a:endParaRPr>
          </a:p>
          <a:p>
            <a:pPr marL="0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en-GB" sz="1200" err="1">
                <a:latin typeface="Myriad Pro"/>
                <a:ea typeface="Calibri"/>
                <a:cs typeface="Calibri"/>
              </a:rPr>
              <a:t>Veuillez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remplir</a:t>
            </a:r>
            <a:r>
              <a:rPr lang="en-GB" sz="1200">
                <a:latin typeface="Myriad Pro"/>
                <a:ea typeface="Calibri"/>
                <a:cs typeface="Calibri"/>
              </a:rPr>
              <a:t> le </a:t>
            </a:r>
            <a:r>
              <a:rPr lang="en-GB" sz="1200" err="1">
                <a:latin typeface="Myriad Pro"/>
                <a:ea typeface="Calibri"/>
                <a:cs typeface="Calibri"/>
              </a:rPr>
              <a:t>présent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formulaire</a:t>
            </a:r>
            <a:r>
              <a:rPr lang="en-GB" sz="1200">
                <a:latin typeface="Myriad Pro"/>
                <a:ea typeface="Calibri"/>
                <a:cs typeface="Calibri"/>
              </a:rPr>
              <a:t> dans la langue de </a:t>
            </a:r>
            <a:r>
              <a:rPr lang="en-GB" sz="1200" err="1">
                <a:latin typeface="Myriad Pro"/>
                <a:ea typeface="Calibri"/>
                <a:cs typeface="Calibri"/>
              </a:rPr>
              <a:t>votre</a:t>
            </a:r>
            <a:r>
              <a:rPr lang="en-GB" sz="1200">
                <a:latin typeface="Myriad Pro"/>
                <a:ea typeface="Calibri"/>
                <a:cs typeface="Calibri"/>
              </a:rPr>
              <a:t> choix. Le </a:t>
            </a:r>
            <a:r>
              <a:rPr lang="en-GB" sz="1200" err="1">
                <a:latin typeface="Myriad Pro"/>
                <a:ea typeface="Calibri"/>
                <a:cs typeface="Calibri"/>
              </a:rPr>
              <a:t>profil</a:t>
            </a:r>
            <a:r>
              <a:rPr lang="en-GB" sz="1200">
                <a:latin typeface="Myriad Pro"/>
                <a:ea typeface="Calibri"/>
                <a:cs typeface="Calibri"/>
              </a:rPr>
              <a:t> du </a:t>
            </a:r>
            <a:r>
              <a:rPr lang="en-GB" sz="1200" err="1">
                <a:latin typeface="Myriad Pro"/>
                <a:ea typeface="Calibri"/>
                <a:cs typeface="Calibri"/>
              </a:rPr>
              <a:t>candidat</a:t>
            </a:r>
            <a:r>
              <a:rPr lang="en-GB" sz="1200">
                <a:latin typeface="Myriad Pro"/>
                <a:ea typeface="Calibri"/>
                <a:cs typeface="Calibri"/>
              </a:rPr>
              <a:t> ne sera pas </a:t>
            </a:r>
            <a:r>
              <a:rPr lang="en-GB" sz="1200" err="1">
                <a:latin typeface="Myriad Pro"/>
                <a:ea typeface="Calibri"/>
                <a:cs typeface="Calibri"/>
              </a:rPr>
              <a:t>traduit</a:t>
            </a:r>
            <a:r>
              <a:rPr lang="en-GB" sz="1200">
                <a:latin typeface="Myriad Pro"/>
                <a:ea typeface="Calibri"/>
                <a:cs typeface="Calibri"/>
              </a:rPr>
              <a:t>, </a:t>
            </a:r>
            <a:r>
              <a:rPr lang="en-GB" sz="1200" err="1">
                <a:latin typeface="Myriad Pro"/>
                <a:ea typeface="Calibri"/>
                <a:cs typeface="Calibri"/>
              </a:rPr>
              <a:t>mais</a:t>
            </a:r>
            <a:r>
              <a:rPr lang="en-GB" sz="1200">
                <a:latin typeface="Myriad Pro"/>
                <a:ea typeface="Calibri"/>
                <a:cs typeface="Calibri"/>
              </a:rPr>
              <a:t> il sera </a:t>
            </a:r>
            <a:r>
              <a:rPr lang="en-GB" sz="1200" err="1">
                <a:latin typeface="Myriad Pro"/>
                <a:ea typeface="Calibri"/>
                <a:cs typeface="Calibri"/>
              </a:rPr>
              <a:t>transmis</a:t>
            </a:r>
            <a:r>
              <a:rPr lang="en-GB" sz="1200">
                <a:latin typeface="Myriad Pro"/>
                <a:ea typeface="Calibri"/>
                <a:cs typeface="Calibri"/>
              </a:rPr>
              <a:t> à </a:t>
            </a:r>
            <a:r>
              <a:rPr lang="en-GB" sz="1200" err="1">
                <a:latin typeface="Myriad Pro"/>
                <a:ea typeface="Calibri"/>
                <a:cs typeface="Calibri"/>
              </a:rPr>
              <a:t>tous</a:t>
            </a:r>
            <a:r>
              <a:rPr lang="en-GB" sz="1200">
                <a:latin typeface="Myriad Pro"/>
                <a:ea typeface="Calibri"/>
                <a:cs typeface="Calibri"/>
              </a:rPr>
              <a:t> les </a:t>
            </a:r>
            <a:r>
              <a:rPr lang="en-GB" sz="1200" err="1">
                <a:latin typeface="Myriad Pro"/>
                <a:ea typeface="Calibri"/>
                <a:cs typeface="Calibri"/>
              </a:rPr>
              <a:t>membres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votants</a:t>
            </a:r>
            <a:r>
              <a:rPr lang="en-GB" sz="1200">
                <a:latin typeface="Myriad Pro"/>
                <a:ea typeface="Calibri"/>
                <a:cs typeface="Calibri"/>
              </a:rPr>
              <a:t>. Vous </a:t>
            </a:r>
            <a:r>
              <a:rPr lang="en-GB" sz="1200" err="1">
                <a:latin typeface="Myriad Pro"/>
                <a:ea typeface="Calibri"/>
                <a:cs typeface="Calibri"/>
              </a:rPr>
              <a:t>pouvez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traduire</a:t>
            </a:r>
            <a:r>
              <a:rPr lang="en-GB" sz="1200">
                <a:latin typeface="Myriad Pro"/>
                <a:ea typeface="Calibri"/>
                <a:cs typeface="Calibri"/>
              </a:rPr>
              <a:t> les </a:t>
            </a:r>
            <a:r>
              <a:rPr lang="en-GB" sz="1200" err="1">
                <a:latin typeface="Myriad Pro"/>
                <a:ea typeface="Calibri"/>
                <a:cs typeface="Calibri"/>
              </a:rPr>
              <a:t>réponses</a:t>
            </a:r>
            <a:r>
              <a:rPr lang="en-GB" sz="1200" dirty="0">
                <a:latin typeface="Myriad Pro"/>
                <a:ea typeface="Calibri"/>
                <a:cs typeface="Calibri"/>
              </a:rPr>
              <a:t> </a:t>
            </a:r>
            <a:r>
              <a:rPr lang="en-GB" sz="1200" err="1">
                <a:latin typeface="Myriad Pro"/>
                <a:ea typeface="Calibri"/>
                <a:cs typeface="Calibri"/>
              </a:rPr>
              <a:t>si</a:t>
            </a:r>
            <a:r>
              <a:rPr lang="en-GB" sz="1200">
                <a:latin typeface="Myriad Pro"/>
                <a:ea typeface="Calibri"/>
                <a:cs typeface="Calibri"/>
              </a:rPr>
              <a:t> vous le </a:t>
            </a:r>
            <a:r>
              <a:rPr lang="en-GB" sz="1200" err="1">
                <a:latin typeface="Myriad Pro"/>
                <a:ea typeface="Calibri"/>
                <a:cs typeface="Calibri"/>
              </a:rPr>
              <a:t>souhaitez</a:t>
            </a:r>
            <a:r>
              <a:rPr lang="en-GB" sz="1200">
                <a:latin typeface="Myriad Pro"/>
                <a:ea typeface="Calibri"/>
                <a:cs typeface="Calibri"/>
              </a:rPr>
              <a:t>.</a:t>
            </a:r>
            <a:endParaRPr lang="en-US" sz="1200">
              <a:latin typeface="Myriad Pro"/>
            </a:endParaRPr>
          </a:p>
          <a:p>
            <a:pPr marL="0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en-GB" sz="1200" dirty="0">
                <a:latin typeface="Myriad Pro"/>
                <a:ea typeface="Calibri"/>
                <a:cs typeface="Calibri"/>
              </a:rPr>
              <a:t>En soumettant un profil de candidat dûment rempli, vous consentez à ce que cette information soit mise à la disposition du public sur le site Web de la PCS anglais : </a:t>
            </a:r>
            <a:r>
              <a:rPr lang="en-GB" sz="1200">
                <a:latin typeface="Myriad Pro"/>
                <a:ea typeface="Calibri"/>
                <a:cs typeface="Calibri"/>
                <a:hlinkClick r:id="rId2"/>
              </a:rPr>
              <a:t>https://www.skipatrol.ca/members/aga-2026/</a:t>
            </a:r>
            <a:r>
              <a:rPr lang="en-GB" sz="1200">
                <a:latin typeface="Myriad Pro"/>
                <a:ea typeface="Calibri"/>
                <a:cs typeface="Calibri"/>
              </a:rPr>
              <a:t>.</a:t>
            </a:r>
            <a:endParaRPr lang="en-CA" sz="1200"/>
          </a:p>
          <a:p>
            <a:pPr marL="0" indent="0">
              <a:lnSpc>
                <a:spcPct val="100000"/>
              </a:lnSpc>
              <a:buNone/>
            </a:pPr>
            <a:endParaRPr lang="en-CA" sz="1200" u="sng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CA" sz="1200" dirty="0">
                <a:latin typeface="Myriad Pro"/>
                <a:ea typeface="Calibri"/>
                <a:cs typeface="Calibri"/>
              </a:rPr>
              <a:t>________________________ consent à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ce</a:t>
            </a:r>
            <a:r>
              <a:rPr lang="en-CA" sz="1200" dirty="0">
                <a:latin typeface="Myriad Pro"/>
                <a:ea typeface="Calibri"/>
                <a:cs typeface="Calibri"/>
              </a:rPr>
              <a:t>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que</a:t>
            </a:r>
            <a:r>
              <a:rPr lang="en-CA" sz="1200" dirty="0">
                <a:latin typeface="Myriad Pro"/>
                <a:ea typeface="Calibri"/>
                <a:cs typeface="Calibri"/>
              </a:rPr>
              <a:t>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l’information</a:t>
            </a:r>
            <a:r>
              <a:rPr lang="en-CA" sz="1200" dirty="0">
                <a:latin typeface="Myriad Pro"/>
                <a:ea typeface="Calibri"/>
                <a:cs typeface="Calibri"/>
              </a:rPr>
              <a:t> figurant dans le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Profil</a:t>
            </a:r>
            <a:r>
              <a:rPr lang="en-CA" sz="1200" dirty="0">
                <a:latin typeface="Myriad Pro"/>
                <a:ea typeface="Calibri"/>
                <a:cs typeface="Calibri"/>
              </a:rPr>
              <a:t> de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candidat</a:t>
            </a:r>
            <a:r>
              <a:rPr lang="en-CA" sz="1200" dirty="0">
                <a:latin typeface="Myriad Pro"/>
                <a:ea typeface="Calibri"/>
                <a:cs typeface="Calibri"/>
              </a:rPr>
              <a:t> soit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rendue</a:t>
            </a:r>
            <a:r>
              <a:rPr lang="en-CA" sz="1200" dirty="0">
                <a:latin typeface="Myriad Pro"/>
                <a:ea typeface="Calibri"/>
                <a:cs typeface="Calibri"/>
              </a:rPr>
              <a:t>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publique</a:t>
            </a:r>
            <a:r>
              <a:rPr lang="en-CA" sz="1200" dirty="0">
                <a:latin typeface="Myriad Pro"/>
                <a:ea typeface="Calibri"/>
                <a:cs typeface="Calibri"/>
              </a:rPr>
              <a:t>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selon</a:t>
            </a:r>
            <a:r>
              <a:rPr lang="en-CA" sz="1200" dirty="0">
                <a:latin typeface="Myriad Pro"/>
                <a:ea typeface="Calibri"/>
                <a:cs typeface="Calibri"/>
              </a:rPr>
              <a:t> les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modalités</a:t>
            </a:r>
            <a:r>
              <a:rPr lang="en-CA" sz="1200" dirty="0">
                <a:latin typeface="Myriad Pro"/>
                <a:ea typeface="Calibri"/>
                <a:cs typeface="Calibri"/>
              </a:rPr>
              <a:t> </a:t>
            </a:r>
            <a:r>
              <a:rPr lang="en-CA" sz="1200" dirty="0" err="1">
                <a:latin typeface="Myriad Pro"/>
                <a:ea typeface="Calibri"/>
                <a:cs typeface="Calibri"/>
              </a:rPr>
              <a:t>indiquées</a:t>
            </a:r>
            <a:r>
              <a:rPr lang="en-CA" sz="1200" dirty="0">
                <a:latin typeface="Myriad Pro"/>
                <a:ea typeface="Calibri"/>
                <a:cs typeface="Calibri"/>
              </a:rPr>
              <a:t> ci-dessus. </a:t>
            </a:r>
            <a:endParaRPr lang="en-CA" sz="1200" dirty="0"/>
          </a:p>
          <a:p>
            <a:pPr marL="0" indent="0">
              <a:lnSpc>
                <a:spcPct val="100000"/>
              </a:lnSpc>
              <a:buNone/>
            </a:pPr>
            <a:endParaRPr lang="en-CA" sz="12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200" dirty="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1200">
                <a:latin typeface="Calibri"/>
                <a:ea typeface="Calibri"/>
                <a:cs typeface="Calibri"/>
              </a:rPr>
              <a:t>__________________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1200">
                <a:latin typeface="Calibri"/>
                <a:ea typeface="Calibri"/>
                <a:cs typeface="Calibri"/>
              </a:rPr>
              <a:t>Date</a:t>
            </a:r>
            <a:endParaRPr lang="en-US" sz="1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45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BEBB-2FC5-3193-C60C-A37D925B3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7DAC0-E895-DB8C-B3DD-04D7668F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84927-66CD-5AEC-F4EE-37D847AA9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66E1E-A3EF-007D-B5AC-25A73DA2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31" y="270014"/>
            <a:ext cx="6920645" cy="815973"/>
          </a:xfrm>
        </p:spPr>
        <p:txBody>
          <a:bodyPr/>
          <a:lstStyle/>
          <a:p>
            <a:r>
              <a:rPr lang="en-US" b="1">
                <a:latin typeface="Myriad Pro"/>
              </a:rPr>
              <a:t>INFORMATION CONCERNANT LE CANDIDAT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8B8044-480C-D799-6A6A-3CC3B8074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Nom: </a:t>
            </a:r>
          </a:p>
          <a:p>
            <a:pPr marL="0" indent="0"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Myriad Pro"/>
                <a:ea typeface="Calibri"/>
                <a:cs typeface="Calibri"/>
              </a:rPr>
              <a:t>Ville/Village/</a:t>
            </a:r>
            <a:r>
              <a:rPr lang="en-US" dirty="0" err="1">
                <a:latin typeface="Myriad Pro"/>
                <a:ea typeface="Calibri"/>
                <a:cs typeface="Calibri"/>
              </a:rPr>
              <a:t>Municipalité</a:t>
            </a:r>
            <a:r>
              <a:rPr lang="en-US" dirty="0">
                <a:latin typeface="Myriad Pro"/>
                <a:ea typeface="Calibri"/>
                <a:cs typeface="Calibri"/>
              </a:rPr>
              <a:t> </a:t>
            </a:r>
            <a:r>
              <a:rPr lang="en-US" dirty="0" err="1">
                <a:latin typeface="Myriad Pro"/>
                <a:ea typeface="Calibri"/>
                <a:cs typeface="Calibri"/>
              </a:rPr>
              <a:t>rurale</a:t>
            </a:r>
            <a:r>
              <a:rPr lang="en-US" dirty="0">
                <a:latin typeface="Myriad Pro"/>
                <a:ea typeface="Calibri"/>
                <a:cs typeface="Calibri"/>
              </a:rPr>
              <a:t> de </a:t>
            </a:r>
            <a:r>
              <a:rPr lang="en-US" dirty="0" err="1">
                <a:latin typeface="Myriad Pro"/>
                <a:ea typeface="Calibri"/>
                <a:cs typeface="Calibri"/>
              </a:rPr>
              <a:t>résidence</a:t>
            </a:r>
            <a:r>
              <a:rPr lang="en-US" dirty="0">
                <a:latin typeface="Calibri"/>
                <a:ea typeface="Calibri"/>
                <a:cs typeface="Calibri"/>
              </a:rPr>
              <a:t>:</a:t>
            </a:r>
            <a:endParaRPr lang="en-US" dirty="0"/>
          </a:p>
          <a:p>
            <a:pPr marL="0" indent="0"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Myriad Pro"/>
                <a:ea typeface="Calibri"/>
                <a:cs typeface="Calibri"/>
              </a:rPr>
              <a:t>Nom de la zone </a:t>
            </a:r>
            <a:r>
              <a:rPr lang="en-US" dirty="0" err="1">
                <a:latin typeface="Myriad Pro"/>
                <a:ea typeface="Calibri"/>
                <a:cs typeface="Calibri"/>
              </a:rPr>
              <a:t>où</a:t>
            </a:r>
            <a:r>
              <a:rPr lang="en-US" dirty="0">
                <a:latin typeface="Myriad Pro"/>
                <a:ea typeface="Calibri"/>
                <a:cs typeface="Calibri"/>
              </a:rPr>
              <a:t> vous </a:t>
            </a:r>
            <a:r>
              <a:rPr lang="en-US" dirty="0" err="1">
                <a:latin typeface="Myriad Pro"/>
                <a:ea typeface="Calibri"/>
                <a:cs typeface="Calibri"/>
              </a:rPr>
              <a:t>êtes</a:t>
            </a:r>
            <a:r>
              <a:rPr lang="en-US" dirty="0">
                <a:latin typeface="Myriad Pro"/>
                <a:ea typeface="Calibri"/>
                <a:cs typeface="Calibri"/>
              </a:rPr>
              <a:t> </a:t>
            </a:r>
            <a:r>
              <a:rPr lang="en-US" dirty="0" err="1">
                <a:latin typeface="Myriad Pro"/>
                <a:ea typeface="Calibri"/>
                <a:cs typeface="Calibri"/>
              </a:rPr>
              <a:t>présentement</a:t>
            </a:r>
            <a:r>
              <a:rPr lang="en-US" dirty="0">
                <a:latin typeface="Myriad Pro"/>
                <a:ea typeface="Calibri"/>
                <a:cs typeface="Calibri"/>
              </a:rPr>
              <a:t> </a:t>
            </a:r>
            <a:r>
              <a:rPr lang="en-US" dirty="0" err="1">
                <a:latin typeface="Myriad Pro"/>
                <a:ea typeface="Calibri"/>
                <a:cs typeface="Calibri"/>
              </a:rPr>
              <a:t>inscrit</a:t>
            </a:r>
            <a:r>
              <a:rPr lang="en-US" dirty="0">
                <a:latin typeface="Myriad Pro"/>
                <a:ea typeface="Calibri"/>
                <a:cs typeface="Calibri"/>
              </a:rPr>
              <a:t>:</a:t>
            </a:r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4299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BBE9-731E-79B1-F10D-0E84E32CA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0495B6-5C6C-9B89-F3EE-C24485EBA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AB5CD-9BB4-BA29-3FD1-F28DC2FE8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350C53-FA55-DDEC-ABDF-56774C4A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72" y="139045"/>
            <a:ext cx="6920645" cy="815973"/>
          </a:xfrm>
        </p:spPr>
        <p:txBody>
          <a:bodyPr/>
          <a:lstStyle/>
          <a:p>
            <a:r>
              <a:rPr lang="en-US" b="1">
                <a:latin typeface="Myriad Pro"/>
              </a:rPr>
              <a:t>EXPÉRIENCE AU SEIN DE LA PATROUILLE CANADIENNE DE SKI </a:t>
            </a:r>
            <a:endParaRPr lang="en-US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147589-AEFB-05F5-B165-0AB691491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8196" y="1082466"/>
            <a:ext cx="10413471" cy="4715315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CA" sz="1400" dirty="0" err="1">
                <a:latin typeface="Myriad Pro"/>
                <a:ea typeface="Calibri"/>
                <a:cs typeface="Calibri"/>
              </a:rPr>
              <a:t>Veuillez</a:t>
            </a:r>
            <a:r>
              <a:rPr lang="en-CA" sz="1400" dirty="0">
                <a:latin typeface="Myriad Pro"/>
                <a:ea typeface="Calibri"/>
                <a:cs typeface="Calibri"/>
              </a:rPr>
              <a:t> faire part de </a:t>
            </a:r>
            <a:r>
              <a:rPr lang="en-CA" sz="1400" dirty="0" err="1">
                <a:latin typeface="Myriad Pro"/>
                <a:ea typeface="Calibri"/>
                <a:cs typeface="Calibri"/>
              </a:rPr>
              <a:t>votre</a:t>
            </a:r>
            <a:r>
              <a:rPr lang="en-CA" sz="1400" dirty="0">
                <a:latin typeface="Myriad Pro"/>
                <a:ea typeface="Calibri"/>
                <a:cs typeface="Calibri"/>
              </a:rPr>
              <a:t> </a:t>
            </a:r>
            <a:r>
              <a:rPr lang="en-CA" sz="1400" dirty="0" err="1">
                <a:latin typeface="Myriad Pro"/>
                <a:ea typeface="Calibri"/>
                <a:cs typeface="Calibri"/>
              </a:rPr>
              <a:t>expérience</a:t>
            </a:r>
            <a:r>
              <a:rPr lang="en-CA" sz="1400" dirty="0">
                <a:latin typeface="Myriad Pro"/>
                <a:ea typeface="Calibri"/>
                <a:cs typeface="Calibri"/>
              </a:rPr>
              <a:t> au sein de la Patrouille canadienne de ski (maximum de 100 mots).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4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BAB28-8A68-0E80-3F4C-830DB38ED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16874F-D5CB-1086-67A3-28F83BA6C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2CCCC-5D9B-A661-A523-DAA38AA58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1D37AE-5264-31B4-F2F8-3B7E6109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31" y="97590"/>
            <a:ext cx="6920645" cy="815973"/>
          </a:xfrm>
        </p:spPr>
        <p:txBody>
          <a:bodyPr/>
          <a:lstStyle/>
          <a:p>
            <a:r>
              <a:rPr lang="en-US" b="1">
                <a:latin typeface="Myriad Pro"/>
              </a:rPr>
              <a:t>COMPÉTENCES PROFESSIONNELLES ET EXPÉRIENCES PERTINENTES </a:t>
            </a:r>
            <a:endParaRPr lang="en-US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209DA9-6085-B341-0287-6C1E18D8B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8196" y="1082466"/>
            <a:ext cx="10413471" cy="4715315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1400" dirty="0">
                <a:latin typeface="Myriad Pro"/>
                <a:ea typeface="Calibri"/>
                <a:cs typeface="Calibri"/>
              </a:rPr>
              <a:t> 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Veuillez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décrire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votre</a:t>
            </a:r>
            <a:r>
              <a:rPr lang="en-GB" sz="1400" dirty="0">
                <a:latin typeface="Myriad Pro"/>
                <a:ea typeface="Calibri"/>
                <a:cs typeface="Calibri"/>
              </a:rPr>
              <a:t> formation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en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indiquant</a:t>
            </a:r>
            <a:r>
              <a:rPr lang="en-GB" sz="1400" dirty="0">
                <a:latin typeface="Myriad Pro"/>
                <a:ea typeface="Calibri"/>
                <a:cs typeface="Calibri"/>
              </a:rPr>
              <a:t> (maximum de 100 mots):</a:t>
            </a:r>
            <a:endParaRPr lang="en-US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400" err="1">
                <a:latin typeface="Myriad Pro"/>
                <a:ea typeface="Calibri"/>
                <a:cs typeface="Calibri"/>
              </a:rPr>
              <a:t>Compétences</a:t>
            </a:r>
            <a:r>
              <a:rPr lang="en-GB" sz="1400">
                <a:latin typeface="Myriad Pro"/>
                <a:ea typeface="Calibri"/>
                <a:cs typeface="Calibri"/>
              </a:rPr>
              <a:t> </a:t>
            </a:r>
            <a:r>
              <a:rPr lang="en-GB" sz="1400" err="1">
                <a:latin typeface="Myriad Pro"/>
                <a:ea typeface="Calibri"/>
                <a:cs typeface="Calibri"/>
              </a:rPr>
              <a:t>professionnelles</a:t>
            </a:r>
            <a:r>
              <a:rPr lang="en-GB" sz="1400">
                <a:latin typeface="Myriad Pro"/>
                <a:ea typeface="Calibri"/>
                <a:cs typeface="Calibri"/>
              </a:rPr>
              <a:t> </a:t>
            </a:r>
            <a:r>
              <a:rPr lang="en-GB" sz="1400" err="1">
                <a:latin typeface="Myriad Pro"/>
                <a:ea typeface="Calibri"/>
                <a:cs typeface="Calibri"/>
              </a:rPr>
              <a:t>pertinentes</a:t>
            </a:r>
            <a:endParaRPr lang="en-CA" sz="1400" err="1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400">
                <a:latin typeface="Myriad Pro"/>
                <a:ea typeface="Calibri"/>
                <a:cs typeface="Calibri"/>
              </a:rPr>
              <a:t>Certifications, </a:t>
            </a:r>
            <a:r>
              <a:rPr lang="en-GB" sz="1400" err="1">
                <a:latin typeface="Myriad Pro"/>
                <a:ea typeface="Calibri"/>
                <a:cs typeface="Calibri"/>
              </a:rPr>
              <a:t>diplômes</a:t>
            </a:r>
            <a:r>
              <a:rPr lang="en-GB" sz="1400">
                <a:latin typeface="Myriad Pro"/>
                <a:ea typeface="Calibri"/>
                <a:cs typeface="Calibri"/>
              </a:rPr>
              <a:t> </a:t>
            </a:r>
            <a:r>
              <a:rPr lang="en-GB" sz="1400" err="1">
                <a:latin typeface="Myriad Pro"/>
                <a:ea typeface="Calibri"/>
                <a:cs typeface="Calibri"/>
              </a:rPr>
              <a:t>ou</a:t>
            </a:r>
            <a:r>
              <a:rPr lang="en-GB" sz="1400">
                <a:latin typeface="Myriad Pro"/>
                <a:ea typeface="Calibri"/>
                <a:cs typeface="Calibri"/>
              </a:rPr>
              <a:t> </a:t>
            </a:r>
            <a:r>
              <a:rPr lang="en-GB" sz="1400" err="1">
                <a:latin typeface="Myriad Pro"/>
                <a:ea typeface="Calibri"/>
                <a:cs typeface="Calibri"/>
              </a:rPr>
              <a:t>permis</a:t>
            </a:r>
            <a:r>
              <a:rPr lang="en-GB" sz="1400">
                <a:latin typeface="Myriad Pro"/>
                <a:ea typeface="Calibri"/>
                <a:cs typeface="Calibri"/>
              </a:rPr>
              <a:t> </a:t>
            </a:r>
            <a:r>
              <a:rPr lang="en-GB" sz="1400" err="1">
                <a:latin typeface="Myriad Pro"/>
                <a:ea typeface="Calibri"/>
                <a:cs typeface="Calibri"/>
              </a:rPr>
              <a:t>pertinents</a:t>
            </a:r>
            <a:endParaRPr lang="en-CA" err="1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400" err="1">
                <a:latin typeface="Myriad Pro"/>
                <a:ea typeface="Calibri"/>
                <a:cs typeface="Calibri"/>
              </a:rPr>
              <a:t>Expériences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err="1">
                <a:latin typeface="Myriad Pro"/>
                <a:ea typeface="Calibri"/>
                <a:cs typeface="Calibri"/>
              </a:rPr>
              <a:t>antérieures</a:t>
            </a:r>
            <a:r>
              <a:rPr lang="en-GB" sz="1400">
                <a:latin typeface="Myriad Pro"/>
                <a:ea typeface="Calibri"/>
                <a:cs typeface="Calibri"/>
              </a:rPr>
              <a:t> sur des conseils </a:t>
            </a:r>
            <a:r>
              <a:rPr lang="en-GB" sz="1400" err="1">
                <a:latin typeface="Myriad Pro"/>
                <a:ea typeface="Calibri"/>
                <a:cs typeface="Calibri"/>
              </a:rPr>
              <a:t>d’administration</a:t>
            </a:r>
            <a:r>
              <a:rPr lang="en-GB" sz="1400">
                <a:latin typeface="Myriad Pro"/>
                <a:ea typeface="Calibri"/>
                <a:cs typeface="Calibri"/>
              </a:rPr>
              <a:t> – </a:t>
            </a:r>
            <a:r>
              <a:rPr lang="en-GB" sz="1400" err="1">
                <a:latin typeface="Myriad Pro"/>
                <a:ea typeface="Calibri"/>
                <a:cs typeface="Calibri"/>
              </a:rPr>
              <a:t>prière</a:t>
            </a:r>
            <a:r>
              <a:rPr lang="en-GB" sz="1400">
                <a:latin typeface="Myriad Pro"/>
                <a:ea typeface="Calibri"/>
                <a:cs typeface="Calibri"/>
              </a:rPr>
              <a:t> de préciser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67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06254-AB4C-D51F-57EE-E156FA381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051D82-90BD-BAB5-2C2E-443E45DC9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6AB82-6E04-6985-9254-96D5E1CF7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86102A-8995-B477-426B-59960783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270014"/>
            <a:ext cx="6920645" cy="815973"/>
          </a:xfrm>
        </p:spPr>
        <p:txBody>
          <a:bodyPr/>
          <a:lstStyle/>
          <a:p>
            <a:r>
              <a:rPr lang="en-US" b="1">
                <a:latin typeface="Myriad Pro"/>
              </a:rPr>
              <a:t>VISION PERSONNELLE</a:t>
            </a:r>
            <a:endParaRPr lang="en-US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3B9688-2D0D-E341-67CB-EE179BBEF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8196" y="1082466"/>
            <a:ext cx="10413471" cy="4715315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1400" dirty="0" err="1">
                <a:latin typeface="Myriad Pro"/>
                <a:ea typeface="Calibri"/>
                <a:cs typeface="Calibri"/>
              </a:rPr>
              <a:t>Veuillez</a:t>
            </a:r>
            <a:r>
              <a:rPr lang="en-GB" sz="1400" dirty="0">
                <a:latin typeface="Myriad Pro"/>
                <a:ea typeface="Calibri"/>
                <a:cs typeface="Calibri"/>
              </a:rPr>
              <a:t> exposer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votre</a:t>
            </a:r>
            <a:r>
              <a:rPr lang="en-GB" sz="1400" dirty="0">
                <a:latin typeface="Myriad Pro"/>
                <a:ea typeface="Calibri"/>
                <a:cs typeface="Calibri"/>
              </a:rPr>
              <a:t> vision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personnelle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concernant</a:t>
            </a:r>
            <a:r>
              <a:rPr lang="en-GB" sz="1400" dirty="0">
                <a:latin typeface="Myriad Pro"/>
                <a:ea typeface="Calibri"/>
                <a:cs typeface="Calibri"/>
              </a:rPr>
              <a:t> la Patrouille canadienne de ski (maximum de 100 mots):</a:t>
            </a:r>
            <a:endParaRPr lang="en-US" dirty="0">
              <a:latin typeface="Myriad Pro"/>
            </a:endParaRPr>
          </a:p>
          <a:p>
            <a:pPr>
              <a:buFont typeface="Arial"/>
              <a:buChar char="•"/>
            </a:pPr>
            <a:r>
              <a:rPr lang="en-GB" sz="1400" dirty="0" err="1">
                <a:latin typeface="Myriad Pro"/>
                <a:ea typeface="Calibri"/>
                <a:cs typeface="Calibri"/>
              </a:rPr>
              <a:t>Que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signifie</a:t>
            </a:r>
            <a:r>
              <a:rPr lang="en-GB" sz="1400" dirty="0">
                <a:latin typeface="Myriad Pro"/>
                <a:ea typeface="Calibri"/>
                <a:cs typeface="Calibri"/>
              </a:rPr>
              <a:t> pour vous la Patrouille canadienne de ski?</a:t>
            </a:r>
            <a:endParaRPr lang="en-GB" dirty="0">
              <a:latin typeface="Myriad Pro"/>
            </a:endParaRPr>
          </a:p>
          <a:p>
            <a:pPr>
              <a:buFont typeface="Arial"/>
              <a:buChar char="•"/>
            </a:pPr>
            <a:r>
              <a:rPr lang="en-GB" sz="1400" dirty="0" err="1">
                <a:latin typeface="Myriad Pro"/>
                <a:ea typeface="Calibri"/>
                <a:cs typeface="Calibri"/>
              </a:rPr>
              <a:t>Décrivez</a:t>
            </a:r>
            <a:r>
              <a:rPr lang="en-GB" sz="1400" dirty="0">
                <a:latin typeface="Myriad Pro"/>
                <a:ea typeface="Calibri"/>
                <a:cs typeface="Calibri"/>
              </a:rPr>
              <a:t> la vision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que</a:t>
            </a:r>
            <a:r>
              <a:rPr lang="en-GB" sz="1400" dirty="0">
                <a:latin typeface="Myriad Pro"/>
                <a:ea typeface="Calibri"/>
                <a:cs typeface="Calibri"/>
              </a:rPr>
              <a:t> vous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avez</a:t>
            </a:r>
            <a:r>
              <a:rPr lang="en-GB" sz="1400" dirty="0">
                <a:latin typeface="Myriad Pro"/>
                <a:ea typeface="Calibri"/>
                <a:cs typeface="Calibri"/>
              </a:rPr>
              <a:t> de la Patrouille canadienne de ski dans cinq ans.</a:t>
            </a:r>
            <a:endParaRPr lang="en-GB" dirty="0">
              <a:latin typeface="Myriad Pro"/>
            </a:endParaRPr>
          </a:p>
          <a:p>
            <a:pPr marL="0" indent="0">
              <a:buNone/>
            </a:pPr>
            <a:endParaRPr lang="en-GB" sz="1400" dirty="0">
              <a:latin typeface="Myriad Pro"/>
              <a:ea typeface="Calibri"/>
              <a:cs typeface="Calibri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>
              <a:spcBef>
                <a:spcPts val="160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CA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63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682A-1CD0-3E2E-A97A-BDF26F37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0FA4E1-DAAA-180A-F2CA-30B033DEB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0CBF0-E1F5-F052-8F0F-1A1D42895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4A8514-E475-9ADB-F192-84D700BF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270014"/>
            <a:ext cx="6920645" cy="815973"/>
          </a:xfrm>
        </p:spPr>
        <p:txBody>
          <a:bodyPr/>
          <a:lstStyle/>
          <a:p>
            <a:r>
              <a:rPr lang="en-US" b="1">
                <a:latin typeface="Myriad Pro"/>
              </a:rPr>
              <a:t>CANDIDATE QUESTIONS</a:t>
            </a:r>
            <a:endParaRPr lang="en-US" b="1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6AC79F-33E6-64DD-D494-F8E55BDCC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8196" y="1082466"/>
            <a:ext cx="10413471" cy="4715315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1400" dirty="0">
                <a:latin typeface="Myriad Pro"/>
                <a:ea typeface="Calibri"/>
                <a:cs typeface="Calibri"/>
              </a:rPr>
              <a:t>Les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mêmes</a:t>
            </a:r>
            <a:r>
              <a:rPr lang="en-GB" sz="1400" dirty="0">
                <a:latin typeface="Myriad Pro"/>
                <a:ea typeface="Calibri"/>
                <a:cs typeface="Calibri"/>
              </a:rPr>
              <a:t> questions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sont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posées</a:t>
            </a:r>
            <a:r>
              <a:rPr lang="en-GB" sz="1400" dirty="0">
                <a:latin typeface="Myriad Pro"/>
                <a:ea typeface="Calibri"/>
                <a:cs typeface="Calibri"/>
              </a:rPr>
              <a:t> à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chaque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candidat</a:t>
            </a:r>
            <a:r>
              <a:rPr lang="en-GB" sz="1400" dirty="0">
                <a:latin typeface="Myriad Pro"/>
                <a:ea typeface="Calibri"/>
                <a:cs typeface="Calibri"/>
              </a:rPr>
              <a:t> (maximum de 100 mots par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réponse</a:t>
            </a:r>
            <a:r>
              <a:rPr lang="en-GB" sz="1400" dirty="0">
                <a:latin typeface="Myriad Pro"/>
                <a:ea typeface="Calibri"/>
                <a:cs typeface="Calibri"/>
              </a:rPr>
              <a:t>).  </a:t>
            </a:r>
            <a:endParaRPr lang="en-US" dirty="0"/>
          </a:p>
          <a:p>
            <a:pPr>
              <a:buNone/>
            </a:pPr>
            <a:r>
              <a:rPr lang="en-GB" sz="1400" b="1" dirty="0">
                <a:solidFill>
                  <a:srgbClr val="A6192E"/>
                </a:solidFill>
                <a:latin typeface="Calibri"/>
                <a:ea typeface="Calibri"/>
                <a:cs typeface="Calibri"/>
              </a:rPr>
              <a:t>Question 1:</a:t>
            </a:r>
            <a:r>
              <a:rPr lang="en-GB" sz="1400" dirty="0">
                <a:latin typeface="Calibri"/>
                <a:ea typeface="Calibri"/>
                <a:cs typeface="Calibri"/>
              </a:rPr>
              <a:t>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Pourquoi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voulez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-vous faire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partie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du conseil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d’administration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de la Patrouille Canadienne de ski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maintenant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? </a:t>
            </a:r>
          </a:p>
          <a:p>
            <a:pPr>
              <a:buNone/>
            </a:pPr>
            <a:endParaRPr lang="en-GB" sz="1400" dirty="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>
              <a:spcBef>
                <a:spcPts val="160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CA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61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EE21A-0F61-2DDA-2DFA-87A23E3C8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AFB704-7E93-6E17-0BB8-25D6B56BB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108FF-74A8-297F-2BD0-409C48433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A0077D-2608-D80F-1CE5-58DF1562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270014"/>
            <a:ext cx="6920645" cy="815973"/>
          </a:xfrm>
        </p:spPr>
        <p:txBody>
          <a:bodyPr/>
          <a:lstStyle/>
          <a:p>
            <a:r>
              <a:rPr lang="en-US">
                <a:latin typeface="Myriad Pro"/>
              </a:rPr>
              <a:t>CANDIDATE QUESTIONS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A7A124-B947-DB9B-772B-DB8E430EA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8196" y="1082466"/>
            <a:ext cx="10413471" cy="4715315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1400" dirty="0">
                <a:latin typeface="Myriad Pro"/>
                <a:ea typeface="Calibri"/>
                <a:cs typeface="Calibri"/>
              </a:rPr>
              <a:t>Les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mêmes</a:t>
            </a:r>
            <a:r>
              <a:rPr lang="en-GB" sz="1400" dirty="0">
                <a:latin typeface="Myriad Pro"/>
                <a:ea typeface="Calibri"/>
                <a:cs typeface="Calibri"/>
              </a:rPr>
              <a:t> questions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sont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posées</a:t>
            </a:r>
            <a:r>
              <a:rPr lang="en-GB" sz="1400" dirty="0">
                <a:latin typeface="Myriad Pro"/>
                <a:ea typeface="Calibri"/>
                <a:cs typeface="Calibri"/>
              </a:rPr>
              <a:t> à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chaque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candidat</a:t>
            </a:r>
            <a:r>
              <a:rPr lang="en-GB" sz="1400" dirty="0">
                <a:latin typeface="Myriad Pro"/>
                <a:ea typeface="Calibri"/>
                <a:cs typeface="Calibri"/>
              </a:rPr>
              <a:t> (maximum de 100 mots par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réponse</a:t>
            </a:r>
            <a:r>
              <a:rPr lang="en-GB" sz="1400" dirty="0">
                <a:latin typeface="Myriad Pro"/>
                <a:ea typeface="Calibri"/>
                <a:cs typeface="Calibri"/>
              </a:rPr>
              <a:t>).  </a:t>
            </a:r>
          </a:p>
          <a:p>
            <a:pPr>
              <a:buNone/>
            </a:pPr>
            <a:r>
              <a:rPr lang="en-GB" sz="1400" b="1" dirty="0">
                <a:solidFill>
                  <a:srgbClr val="A6192E"/>
                </a:solidFill>
                <a:latin typeface="Calibri"/>
                <a:ea typeface="Calibri"/>
                <a:cs typeface="Calibri"/>
              </a:rPr>
              <a:t>Question 2: 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À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votre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avis,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quels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sont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les trois questions/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enjeux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/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problèmes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/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possibilités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les plus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importants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pour la Patrouille canadienne de ski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aujourd’hui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? </a:t>
            </a:r>
            <a:endParaRPr lang="en-GB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GB" sz="1400" b="1" dirty="0">
              <a:solidFill>
                <a:srgbClr val="A6192E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>
              <a:spcBef>
                <a:spcPts val="160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CA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71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97BA8-6B84-4680-001D-E3DFD709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173CD4-B864-E1E5-57AD-CE544EB37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BCC543-5EA9-A043-8D98-0DDB8645A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CA91F3-B46C-310B-E85C-7CC461AE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270014"/>
            <a:ext cx="6920645" cy="815973"/>
          </a:xfrm>
        </p:spPr>
        <p:txBody>
          <a:bodyPr/>
          <a:lstStyle/>
          <a:p>
            <a:r>
              <a:rPr lang="en-US">
                <a:latin typeface="Myriad Pro"/>
              </a:rPr>
              <a:t>CANDIDATE QUESTIONS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2D4E3-4956-8041-4640-7F25F3BDA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8196" y="1082466"/>
            <a:ext cx="10413471" cy="4715315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1400" dirty="0">
                <a:latin typeface="Myriad Pro"/>
                <a:ea typeface="Calibri"/>
                <a:cs typeface="Calibri"/>
              </a:rPr>
              <a:t>Les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mêmes</a:t>
            </a:r>
            <a:r>
              <a:rPr lang="en-GB" sz="1400" dirty="0">
                <a:latin typeface="Myriad Pro"/>
                <a:ea typeface="Calibri"/>
                <a:cs typeface="Calibri"/>
              </a:rPr>
              <a:t> questions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sont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posées</a:t>
            </a:r>
            <a:r>
              <a:rPr lang="en-GB" sz="1400" dirty="0">
                <a:latin typeface="Myriad Pro"/>
                <a:ea typeface="Calibri"/>
                <a:cs typeface="Calibri"/>
              </a:rPr>
              <a:t> à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chaque</a:t>
            </a:r>
            <a:r>
              <a:rPr lang="en-GB" sz="1400" dirty="0">
                <a:latin typeface="Myriad Pro"/>
                <a:ea typeface="Calibri"/>
                <a:cs typeface="Calibri"/>
              </a:rPr>
              <a:t>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candidat</a:t>
            </a:r>
            <a:r>
              <a:rPr lang="en-GB" sz="1400" dirty="0">
                <a:latin typeface="Myriad Pro"/>
                <a:ea typeface="Calibri"/>
                <a:cs typeface="Calibri"/>
              </a:rPr>
              <a:t> (maximum de 100 mots par </a:t>
            </a:r>
            <a:r>
              <a:rPr lang="en-GB" sz="1400" dirty="0" err="1">
                <a:latin typeface="Myriad Pro"/>
                <a:ea typeface="Calibri"/>
                <a:cs typeface="Calibri"/>
              </a:rPr>
              <a:t>réponse</a:t>
            </a:r>
            <a:r>
              <a:rPr lang="en-GB" sz="1400" dirty="0">
                <a:latin typeface="Myriad Pro"/>
                <a:ea typeface="Calibri"/>
                <a:cs typeface="Calibri"/>
              </a:rPr>
              <a:t>).  </a:t>
            </a:r>
          </a:p>
          <a:p>
            <a:pPr>
              <a:buNone/>
            </a:pPr>
            <a:r>
              <a:rPr lang="en-GB" sz="1400" b="1" dirty="0">
                <a:solidFill>
                  <a:srgbClr val="A6192E"/>
                </a:solidFill>
                <a:latin typeface="Calibri"/>
                <a:ea typeface="Calibri"/>
                <a:cs typeface="Calibri"/>
              </a:rPr>
              <a:t>Question 3: 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Comment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concevez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-vous le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rôle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 du conseil </a:t>
            </a:r>
            <a:r>
              <a:rPr lang="en-GB" sz="1400" b="1" dirty="0" err="1">
                <a:latin typeface="Myriad Pro"/>
                <a:ea typeface="Calibri"/>
                <a:cs typeface="Calibri"/>
              </a:rPr>
              <a:t>d’administration</a:t>
            </a:r>
            <a:r>
              <a:rPr lang="en-GB" sz="1400" b="1" dirty="0">
                <a:latin typeface="Myriad Pro"/>
                <a:ea typeface="Calibri"/>
                <a:cs typeface="Calibri"/>
              </a:rPr>
              <a:t>? </a:t>
            </a:r>
            <a:endParaRPr lang="en-GB" b="1" dirty="0">
              <a:latin typeface="Myriad Pro"/>
              <a:ea typeface="Calibri"/>
              <a:cs typeface="Calibri"/>
            </a:endParaRPr>
          </a:p>
          <a:p>
            <a:pPr>
              <a:buNone/>
            </a:pPr>
            <a:endParaRPr lang="en-GB" sz="1400" b="1" dirty="0">
              <a:solidFill>
                <a:srgbClr val="A6192E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>
              <a:spcBef>
                <a:spcPts val="1600"/>
              </a:spcBef>
              <a:buNone/>
            </a:pPr>
            <a:endParaRPr lang="en-GB" sz="1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CA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637535"/>
      </p:ext>
    </p:extLst>
  </p:cSld>
  <p:clrMapOvr>
    <a:masterClrMapping/>
  </p:clrMapOvr>
</p:sld>
</file>

<file path=ppt/theme/theme1.xml><?xml version="1.0" encoding="utf-8"?>
<a:theme xmlns:a="http://schemas.openxmlformats.org/drawingml/2006/main" name="CS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P" id="{65755F29-89A2-F348-8A82-8FC3C34157A6}" vid="{E928B9B6-7F50-5E4C-AA87-CDCA623F3E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ecbe7f-5315-4ed3-be1a-118bdee76252" xsi:nil="true"/>
    <lcf76f155ced4ddcb4097134ff3c332f xmlns="f0128e0b-1c14-4ff5-947e-8e215dd9280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03FB76E00A74B88B9223D2FA15B20" ma:contentTypeVersion="18" ma:contentTypeDescription="Create a new document." ma:contentTypeScope="" ma:versionID="80cdfaaec06c625115ebc4c8796c0ccc">
  <xsd:schema xmlns:xsd="http://www.w3.org/2001/XMLSchema" xmlns:xs="http://www.w3.org/2001/XMLSchema" xmlns:p="http://schemas.microsoft.com/office/2006/metadata/properties" xmlns:ns2="f0128e0b-1c14-4ff5-947e-8e215dd92809" xmlns:ns3="6eecbe7f-5315-4ed3-be1a-118bdee76252" targetNamespace="http://schemas.microsoft.com/office/2006/metadata/properties" ma:root="true" ma:fieldsID="311090d01ff48b3258ad13a7ef0f5f17" ns2:_="" ns3:_="">
    <xsd:import namespace="f0128e0b-1c14-4ff5-947e-8e215dd92809"/>
    <xsd:import namespace="6eecbe7f-5315-4ed3-be1a-118bdee76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28e0b-1c14-4ff5-947e-8e215dd92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097b3f1-9e02-4fb6-889d-510e68f268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cbe7f-5315-4ed3-be1a-118bdee762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5572db6-1074-4e02-a930-45e353e6e69e}" ma:internalName="TaxCatchAll" ma:showField="CatchAllData" ma:web="6eecbe7f-5315-4ed3-be1a-118bdee762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C924B-F009-4ACA-B09F-DB9E6B6196F0}">
  <ds:schemaRefs>
    <ds:schemaRef ds:uri="6eecbe7f-5315-4ed3-be1a-118bdee76252"/>
    <ds:schemaRef ds:uri="a472a5c7-4e93-456c-ab56-bcc5faaf7d2b"/>
    <ds:schemaRef ds:uri="e308dbd8-19e7-4414-b4e8-bc9a63e5ec5f"/>
    <ds:schemaRef ds:uri="f0128e0b-1c14-4ff5-947e-8e215dd928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CD24F3-8352-42E4-88B4-F941C9077261}">
  <ds:schemaRefs>
    <ds:schemaRef ds:uri="6eecbe7f-5315-4ed3-be1a-118bdee76252"/>
    <ds:schemaRef ds:uri="f0128e0b-1c14-4ff5-947e-8e215dd928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FF6021-CB3B-4324-B6F5-B99C84A80D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CSP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CSP</vt:lpstr>
      <vt:lpstr>Candidat à un poste au sein du conseil d’administration Profil et questions du candidat </vt:lpstr>
      <vt:lpstr>INTRODUCTION</vt:lpstr>
      <vt:lpstr>INFORMATION CONCERNANT LE CANDIDAT</vt:lpstr>
      <vt:lpstr>EXPÉRIENCE AU SEIN DE LA PATROUILLE CANADIENNE DE SKI  </vt:lpstr>
      <vt:lpstr>COMPÉTENCES PROFESSIONNELLES ET EXPÉRIENCES PERTINENTES  </vt:lpstr>
      <vt:lpstr>VISION PERSONNELLE </vt:lpstr>
      <vt:lpstr>CANDIDATE QUESTIONS </vt:lpstr>
      <vt:lpstr>CANDIDATE QUESTIONS</vt:lpstr>
      <vt:lpstr>CANDIDATE QUESTIONS</vt:lpstr>
      <vt:lpstr>CANDIDATE QUESTIONS</vt:lpstr>
      <vt:lpstr>CANDIDATE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Malinowski</dc:creator>
  <cp:revision>86</cp:revision>
  <dcterms:created xsi:type="dcterms:W3CDTF">2025-09-29T17:11:55Z</dcterms:created>
  <dcterms:modified xsi:type="dcterms:W3CDTF">2026-04-27T17:37:19Z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0x01010003203FB76E00A74B88B9223D2FA15B20</vt:lpwstr>
  </property>
  <property fmtid="{D5CDD505-2E9C-101B-9397-08002B2CF9AE}" pid="3" name="MediaServiceImageTags">
    <vt:lpwstr/>
  </property>
</Properties>
</file>