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19"/>
    <p:restoredTop sz="91407" autoAdjust="0"/>
  </p:normalViewPr>
  <p:slideViewPr>
    <p:cSldViewPr snapToGrid="0" snapToObjects="1">
      <p:cViewPr>
        <p:scale>
          <a:sx n="125" d="100"/>
          <a:sy n="125" d="100"/>
        </p:scale>
        <p:origin x="17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56C482-50F8-D84C-8BA9-D9A1707120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88498A-9B41-C343-A333-58131808B9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52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2420F-BB64-7D44-ACD8-E7DDC45F45F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84CED-5AE4-154A-B9F4-09682D7BEA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875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2420F-BB64-7D44-ACD8-E7DDC45F45F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84CED-5AE4-154A-B9F4-09682D7BEA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60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2420F-BB64-7D44-ACD8-E7DDC45F45F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84CED-5AE4-154A-B9F4-09682D7BEA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705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2420F-BB64-7D44-ACD8-E7DDC45F45F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84CED-5AE4-154A-B9F4-09682D7BEA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67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2420F-BB64-7D44-ACD8-E7DDC45F45F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84CED-5AE4-154A-B9F4-09682D7BEA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714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2420F-BB64-7D44-ACD8-E7DDC45F45F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84CED-5AE4-154A-B9F4-09682D7BEA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423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2420F-BB64-7D44-ACD8-E7DDC45F45F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84CED-5AE4-154A-B9F4-09682D7BEA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4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2420F-BB64-7D44-ACD8-E7DDC45F45F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84CED-5AE4-154A-B9F4-09682D7BEA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898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2420F-BB64-7D44-ACD8-E7DDC45F45F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84CED-5AE4-154A-B9F4-09682D7BEA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407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2420F-BB64-7D44-ACD8-E7DDC45F45F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84CED-5AE4-154A-B9F4-09682D7BEA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95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2420F-BB64-7D44-ACD8-E7DDC45F45F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84CED-5AE4-154A-B9F4-09682D7BEA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615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2420F-BB64-7D44-ACD8-E7DDC45F45F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84CED-5AE4-154A-B9F4-09682D7BEA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16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79">
            <a:extLst>
              <a:ext uri="{FF2B5EF4-FFF2-40B4-BE49-F238E27FC236}">
                <a16:creationId xmlns:a16="http://schemas.microsoft.com/office/drawing/2014/main" id="{DED0F710-C17C-4843-83FF-81AE4E470127}"/>
              </a:ext>
            </a:extLst>
          </p:cNvPr>
          <p:cNvSpPr txBox="1"/>
          <p:nvPr/>
        </p:nvSpPr>
        <p:spPr>
          <a:xfrm>
            <a:off x="1259057" y="2610691"/>
            <a:ext cx="10699411" cy="892552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000" b="1" dirty="0"/>
              <a:t>Portfolio Management</a:t>
            </a:r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1000" dirty="0"/>
          </a:p>
        </p:txBody>
      </p:sp>
      <p:sp>
        <p:nvSpPr>
          <p:cNvPr id="5" name="Rectangle 4"/>
          <p:cNvSpPr/>
          <p:nvPr/>
        </p:nvSpPr>
        <p:spPr>
          <a:xfrm>
            <a:off x="2814681" y="853032"/>
            <a:ext cx="8927553" cy="80021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b="1" i="0" dirty="0">
                <a:effectLst/>
              </a:rPr>
              <a:t>National Board of Directors </a:t>
            </a:r>
            <a:r>
              <a:rPr lang="en-US" sz="900" b="1" i="0" baseline="30000" dirty="0">
                <a:effectLst/>
              </a:rPr>
              <a:t>2</a:t>
            </a:r>
            <a:r>
              <a:rPr lang="en-US" sz="900" b="1" i="0" dirty="0">
                <a:effectLst/>
              </a:rPr>
              <a:t> (7)</a:t>
            </a:r>
          </a:p>
          <a:p>
            <a:pPr algn="ctr"/>
            <a:endParaRPr lang="en-US" sz="900" baseline="30000" dirty="0"/>
          </a:p>
          <a:p>
            <a:pPr algn="ctr"/>
            <a:endParaRPr lang="en-US" sz="900" i="0" baseline="30000" dirty="0">
              <a:effectLst/>
            </a:endParaRPr>
          </a:p>
          <a:p>
            <a:pPr algn="ctr"/>
            <a:endParaRPr lang="en-US" sz="900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</p:txBody>
      </p:sp>
      <p:cxnSp>
        <p:nvCxnSpPr>
          <p:cNvPr id="214" name="Straight Arrow Connector 213">
            <a:extLst>
              <a:ext uri="{FF2B5EF4-FFF2-40B4-BE49-F238E27FC236}">
                <a16:creationId xmlns:a16="http://schemas.microsoft.com/office/drawing/2014/main" id="{722C0816-CC98-3A47-A99A-61007EAD47DD}"/>
              </a:ext>
            </a:extLst>
          </p:cNvPr>
          <p:cNvCxnSpPr>
            <a:cxnSpLocks/>
            <a:endCxn id="121" idx="2"/>
          </p:cNvCxnSpPr>
          <p:nvPr/>
        </p:nvCxnSpPr>
        <p:spPr>
          <a:xfrm flipV="1">
            <a:off x="6463951" y="1590172"/>
            <a:ext cx="21660" cy="101206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Arrow Connector 205">
            <a:extLst>
              <a:ext uri="{FF2B5EF4-FFF2-40B4-BE49-F238E27FC236}">
                <a16:creationId xmlns:a16="http://schemas.microsoft.com/office/drawing/2014/main" id="{A731BECC-CEB7-4044-AFA3-DCE128903639}"/>
              </a:ext>
            </a:extLst>
          </p:cNvPr>
          <p:cNvCxnSpPr>
            <a:cxnSpLocks/>
            <a:endCxn id="118" idx="2"/>
          </p:cNvCxnSpPr>
          <p:nvPr/>
        </p:nvCxnSpPr>
        <p:spPr>
          <a:xfrm flipH="1" flipV="1">
            <a:off x="9533052" y="1581702"/>
            <a:ext cx="7895" cy="953103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6702457" y="1973210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dirty="0"/>
              <a:t>Executive Director </a:t>
            </a:r>
            <a:r>
              <a:rPr lang="en-US" sz="900" baseline="30000" dirty="0"/>
              <a:t>3</a:t>
            </a:r>
            <a:endParaRPr lang="en-US" sz="900" i="0" dirty="0"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07462" y="916482"/>
            <a:ext cx="1139644" cy="33855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800" i="0" dirty="0">
                <a:effectLst/>
              </a:rPr>
              <a:t>Financial Advisory Committee (3)</a:t>
            </a:r>
            <a:r>
              <a:rPr lang="en-US" sz="900" i="0" baseline="30000" dirty="0">
                <a:effectLst/>
              </a:rPr>
              <a:t> 1</a:t>
            </a:r>
          </a:p>
        </p:txBody>
      </p:sp>
      <p:sp>
        <p:nvSpPr>
          <p:cNvPr id="8" name="Rectangle 7"/>
          <p:cNvSpPr/>
          <p:nvPr/>
        </p:nvSpPr>
        <p:spPr>
          <a:xfrm>
            <a:off x="1505351" y="1345607"/>
            <a:ext cx="1139644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Legal Committee </a:t>
            </a:r>
            <a:r>
              <a:rPr lang="en-US" sz="900" i="0" baseline="30000" dirty="0">
                <a:effectLst/>
              </a:rPr>
              <a:t>1</a:t>
            </a:r>
          </a:p>
        </p:txBody>
      </p:sp>
      <p:sp>
        <p:nvSpPr>
          <p:cNvPr id="9" name="Rectangle 8"/>
          <p:cNvSpPr/>
          <p:nvPr/>
        </p:nvSpPr>
        <p:spPr>
          <a:xfrm>
            <a:off x="6684921" y="2845775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Member Services Portfolio Leader </a:t>
            </a:r>
            <a:r>
              <a:rPr lang="en-US" sz="900" baseline="30000" dirty="0"/>
              <a:t>4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39574" y="2845811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dirty="0"/>
              <a:t>Division Presidents Chair </a:t>
            </a:r>
            <a:endParaRPr lang="en-US" sz="900" baseline="30000" dirty="0"/>
          </a:p>
        </p:txBody>
      </p:sp>
      <p:sp>
        <p:nvSpPr>
          <p:cNvPr id="13" name="Rectangle 12"/>
          <p:cNvSpPr/>
          <p:nvPr/>
        </p:nvSpPr>
        <p:spPr>
          <a:xfrm>
            <a:off x="4052178" y="2853363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Communications Portfolio Leader </a:t>
            </a:r>
            <a:r>
              <a:rPr lang="en-US" sz="900" i="0" baseline="30000" dirty="0">
                <a:effectLst/>
              </a:rPr>
              <a:t>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60165" y="2842957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Training &amp; Development Portfolio Leader</a:t>
            </a:r>
            <a:r>
              <a:rPr lang="en-US" sz="900" baseline="30000" dirty="0"/>
              <a:t>4</a:t>
            </a:r>
            <a:endParaRPr lang="en-US" sz="900" i="0" dirty="0">
              <a:effectLst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410875" y="4031255"/>
            <a:ext cx="1152000" cy="78483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NSE (365) Events</a:t>
            </a:r>
          </a:p>
          <a:p>
            <a:pPr algn="ctr"/>
            <a:r>
              <a:rPr lang="en-US" sz="900" i="0" dirty="0">
                <a:effectLst/>
              </a:rPr>
              <a:t>Regional Ski Association Relationships</a:t>
            </a:r>
          </a:p>
          <a:p>
            <a:pPr algn="ctr"/>
            <a:r>
              <a:rPr lang="en-US" sz="900" dirty="0"/>
              <a:t>CISM</a:t>
            </a:r>
            <a:endParaRPr lang="en-US" sz="900" i="0" dirty="0">
              <a:effectLst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684921" y="3685650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Non-Snow Events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695140" y="4133814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CISM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045094" y="4498084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Safety / Prevention</a:t>
            </a:r>
          </a:p>
        </p:txBody>
      </p:sp>
      <p:pic>
        <p:nvPicPr>
          <p:cNvPr id="32" name="Picture 3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7" y="0"/>
            <a:ext cx="1943100" cy="64262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4718389" y="55973"/>
            <a:ext cx="2437627" cy="738664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2400" b="1" i="0" dirty="0">
                <a:effectLst/>
              </a:rPr>
              <a:t>National</a:t>
            </a:r>
          </a:p>
          <a:p>
            <a:pPr algn="ctr"/>
            <a:r>
              <a:rPr lang="en-US" b="1" dirty="0"/>
              <a:t>Organization Chart</a:t>
            </a:r>
            <a:endParaRPr lang="en-US" b="1" i="0" dirty="0">
              <a:effectLst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917737" y="6568725"/>
            <a:ext cx="1151999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900" i="0" dirty="0">
                <a:effectLst/>
              </a:rPr>
              <a:t>See Next Page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695140" y="5605778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Pro Deals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329359" y="4743625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YETI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053850" y="3685650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Logo/Branding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048179" y="4079099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Marketing</a:t>
            </a:r>
          </a:p>
        </p:txBody>
      </p:sp>
      <p:cxnSp>
        <p:nvCxnSpPr>
          <p:cNvPr id="283" name="Straight Arrow Connector 282">
            <a:extLst>
              <a:ext uri="{FF2B5EF4-FFF2-40B4-BE49-F238E27FC236}">
                <a16:creationId xmlns:a16="http://schemas.microsoft.com/office/drawing/2014/main" id="{1B17273C-EE58-409B-8DB6-9660D8570E39}"/>
              </a:ext>
            </a:extLst>
          </p:cNvPr>
          <p:cNvCxnSpPr>
            <a:cxnSpLocks/>
            <a:stCxn id="7" idx="3"/>
            <a:endCxn id="5" idx="1"/>
          </p:cNvCxnSpPr>
          <p:nvPr/>
        </p:nvCxnSpPr>
        <p:spPr>
          <a:xfrm>
            <a:off x="2647106" y="1085759"/>
            <a:ext cx="167575" cy="16738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EEB70F3-CA9F-4A66-917F-9B019DD66449}"/>
              </a:ext>
            </a:extLst>
          </p:cNvPr>
          <p:cNvSpPr/>
          <p:nvPr/>
        </p:nvSpPr>
        <p:spPr>
          <a:xfrm>
            <a:off x="6687822" y="4859041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Awards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0BAF6C9F-9175-4FE0-80F6-BDEFCFA15A64}"/>
              </a:ext>
            </a:extLst>
          </p:cNvPr>
          <p:cNvSpPr/>
          <p:nvPr/>
        </p:nvSpPr>
        <p:spPr>
          <a:xfrm>
            <a:off x="2742475" y="5351862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dirty="0"/>
              <a:t>Zone</a:t>
            </a:r>
          </a:p>
          <a:p>
            <a:pPr algn="ctr"/>
            <a:r>
              <a:rPr lang="en-US" sz="900" dirty="0"/>
              <a:t> Presidents</a:t>
            </a:r>
            <a:r>
              <a:rPr lang="en-US" sz="900" baseline="30000" dirty="0"/>
              <a:t> 5 </a:t>
            </a:r>
            <a:r>
              <a:rPr lang="en-US" sz="900" dirty="0"/>
              <a:t>(57)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489D5EB6-49B8-4A8F-A8CF-F437AF91B915}"/>
              </a:ext>
            </a:extLst>
          </p:cNvPr>
          <p:cNvSpPr/>
          <p:nvPr/>
        </p:nvSpPr>
        <p:spPr>
          <a:xfrm>
            <a:off x="6695140" y="5240396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NAC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C21F81A-162F-2A4C-966C-66DFE02C57CA}"/>
              </a:ext>
            </a:extLst>
          </p:cNvPr>
          <p:cNvSpPr/>
          <p:nvPr/>
        </p:nvSpPr>
        <p:spPr>
          <a:xfrm>
            <a:off x="2742475" y="3685650"/>
            <a:ext cx="1152000" cy="147732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dirty="0"/>
              <a:t>Division Presidents</a:t>
            </a:r>
            <a:r>
              <a:rPr lang="en-US" sz="900" baseline="30000" dirty="0"/>
              <a:t>2</a:t>
            </a:r>
            <a:r>
              <a:rPr lang="en-US" sz="900" dirty="0"/>
              <a:t> Atlantic East</a:t>
            </a:r>
            <a:endParaRPr lang="en-US" sz="600" dirty="0"/>
          </a:p>
          <a:p>
            <a:pPr algn="ctr"/>
            <a:r>
              <a:rPr lang="en-US" sz="900" dirty="0"/>
              <a:t>Atlantic West</a:t>
            </a:r>
          </a:p>
          <a:p>
            <a:pPr algn="ctr"/>
            <a:r>
              <a:rPr lang="en-US" sz="900" dirty="0"/>
              <a:t>Quebec</a:t>
            </a:r>
          </a:p>
          <a:p>
            <a:pPr algn="ctr"/>
            <a:r>
              <a:rPr lang="en-US" sz="900" dirty="0"/>
              <a:t>Ontario</a:t>
            </a:r>
          </a:p>
          <a:p>
            <a:pPr algn="ctr"/>
            <a:r>
              <a:rPr lang="en-US" sz="900" dirty="0"/>
              <a:t>Manitoba</a:t>
            </a:r>
          </a:p>
          <a:p>
            <a:pPr algn="ctr"/>
            <a:r>
              <a:rPr lang="en-US" sz="900" dirty="0"/>
              <a:t>Saskatchewan</a:t>
            </a:r>
          </a:p>
          <a:p>
            <a:pPr algn="ctr"/>
            <a:r>
              <a:rPr lang="en-US" sz="900" dirty="0"/>
              <a:t>Mountain</a:t>
            </a:r>
            <a:br>
              <a:rPr lang="en-US" sz="900" dirty="0"/>
            </a:br>
            <a:r>
              <a:rPr lang="en-US" sz="900" dirty="0"/>
              <a:t>Pacific North</a:t>
            </a:r>
          </a:p>
          <a:p>
            <a:pPr algn="ctr"/>
            <a:r>
              <a:rPr lang="en-US" sz="900" dirty="0"/>
              <a:t>Pacific South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AFD1F7D3-E03B-C844-B8D4-35A199B3BEA9}"/>
              </a:ext>
            </a:extLst>
          </p:cNvPr>
          <p:cNvCxnSpPr>
            <a:cxnSpLocks/>
            <a:stCxn id="4" idx="0"/>
            <a:endCxn id="5" idx="2"/>
          </p:cNvCxnSpPr>
          <p:nvPr/>
        </p:nvCxnSpPr>
        <p:spPr>
          <a:xfrm flipV="1">
            <a:off x="7278457" y="1653251"/>
            <a:ext cx="1" cy="3199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>
            <a:extLst>
              <a:ext uri="{FF2B5EF4-FFF2-40B4-BE49-F238E27FC236}">
                <a16:creationId xmlns:a16="http://schemas.microsoft.com/office/drawing/2014/main" id="{8D7B24F6-2A83-5E42-8FF8-F975A763FBD0}"/>
              </a:ext>
            </a:extLst>
          </p:cNvPr>
          <p:cNvSpPr/>
          <p:nvPr/>
        </p:nvSpPr>
        <p:spPr>
          <a:xfrm>
            <a:off x="6695140" y="4496639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Talent Management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E6CC358A-42AE-E043-9825-C7CAEDA35875}"/>
              </a:ext>
            </a:extLst>
          </p:cNvPr>
          <p:cNvSpPr/>
          <p:nvPr/>
        </p:nvSpPr>
        <p:spPr>
          <a:xfrm>
            <a:off x="8342544" y="1691875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Office Manager</a:t>
            </a:r>
            <a:r>
              <a:rPr lang="en-US" sz="900" dirty="0"/>
              <a:t> / </a:t>
            </a:r>
            <a:r>
              <a:rPr lang="en-US" sz="900" i="0" dirty="0">
                <a:effectLst/>
              </a:rPr>
              <a:t>Admin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CF48D22D-C527-3749-B693-0EA4E6CAFCF8}"/>
              </a:ext>
            </a:extLst>
          </p:cNvPr>
          <p:cNvSpPr/>
          <p:nvPr/>
        </p:nvSpPr>
        <p:spPr>
          <a:xfrm>
            <a:off x="8005060" y="2853363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Finance Portfolio Leader </a:t>
            </a:r>
            <a:r>
              <a:rPr lang="en-US" sz="900" baseline="30000" dirty="0"/>
              <a:t>4</a:t>
            </a:r>
            <a:endParaRPr lang="en-US" sz="900" i="0" dirty="0">
              <a:effectLst/>
            </a:endParaRPr>
          </a:p>
        </p:txBody>
      </p:sp>
      <p:cxnSp>
        <p:nvCxnSpPr>
          <p:cNvPr id="74" name="Elbow Connector 73">
            <a:extLst>
              <a:ext uri="{FF2B5EF4-FFF2-40B4-BE49-F238E27FC236}">
                <a16:creationId xmlns:a16="http://schemas.microsoft.com/office/drawing/2014/main" id="{506751AF-AE93-A545-9C92-E8BB449BB90F}"/>
              </a:ext>
            </a:extLst>
          </p:cNvPr>
          <p:cNvCxnSpPr>
            <a:cxnSpLocks/>
            <a:stCxn id="4" idx="3"/>
            <a:endCxn id="89" idx="1"/>
          </p:cNvCxnSpPr>
          <p:nvPr/>
        </p:nvCxnSpPr>
        <p:spPr>
          <a:xfrm flipV="1">
            <a:off x="7854457" y="1876541"/>
            <a:ext cx="488087" cy="21208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Elbow Connector 76">
            <a:extLst>
              <a:ext uri="{FF2B5EF4-FFF2-40B4-BE49-F238E27FC236}">
                <a16:creationId xmlns:a16="http://schemas.microsoft.com/office/drawing/2014/main" id="{CEDB1A55-D5D2-704C-92E1-10E191518000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7854457" y="2088626"/>
            <a:ext cx="488087" cy="267256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>
            <a:extLst>
              <a:ext uri="{FF2B5EF4-FFF2-40B4-BE49-F238E27FC236}">
                <a16:creationId xmlns:a16="http://schemas.microsoft.com/office/drawing/2014/main" id="{5DB4E838-F4B8-0E4F-B8C3-021074C2D6A5}"/>
              </a:ext>
            </a:extLst>
          </p:cNvPr>
          <p:cNvSpPr/>
          <p:nvPr/>
        </p:nvSpPr>
        <p:spPr>
          <a:xfrm>
            <a:off x="10625651" y="2838920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Translation Services Portfolio Leader </a:t>
            </a:r>
            <a:r>
              <a:rPr lang="en-US" sz="900" baseline="30000" dirty="0"/>
              <a:t>4</a:t>
            </a:r>
            <a:endParaRPr lang="en-US" sz="900" dirty="0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6546D1A-0C67-9842-85AF-114C33DCEDDB}"/>
              </a:ext>
            </a:extLst>
          </p:cNvPr>
          <p:cNvSpPr/>
          <p:nvPr/>
        </p:nvSpPr>
        <p:spPr>
          <a:xfrm>
            <a:off x="9863486" y="1758251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dirty="0"/>
              <a:t>Registration</a:t>
            </a:r>
            <a:endParaRPr lang="en-US" sz="900" i="0" dirty="0">
              <a:effectLst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48B6D26D-9E6F-1B4C-ABA2-1EB54C3BBC62}"/>
              </a:ext>
            </a:extLst>
          </p:cNvPr>
          <p:cNvSpPr/>
          <p:nvPr/>
        </p:nvSpPr>
        <p:spPr>
          <a:xfrm>
            <a:off x="17797" y="730665"/>
            <a:ext cx="1241260" cy="6186309"/>
          </a:xfrm>
          <a:prstGeom prst="rect">
            <a:avLst/>
          </a:prstGeom>
          <a:gradFill>
            <a:gsLst>
              <a:gs pos="68000">
                <a:srgbClr val="FFC000"/>
              </a:gs>
              <a:gs pos="0">
                <a:srgbClr val="7030A0"/>
              </a:gs>
              <a:gs pos="100000">
                <a:srgbClr val="FF0000"/>
              </a:gs>
              <a:gs pos="12000">
                <a:srgbClr val="00B0F0"/>
              </a:gs>
              <a:gs pos="33000">
                <a:srgbClr val="00B050"/>
              </a:gs>
              <a:gs pos="50000">
                <a:srgbClr val="FFFF00"/>
              </a:gs>
            </a:gsLst>
            <a:lin ang="5400000" scaled="1"/>
          </a:gradFill>
          <a:ln>
            <a:noFill/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b="1" i="0" dirty="0" err="1">
                <a:effectLst/>
              </a:rPr>
              <a:t>BoD</a:t>
            </a:r>
            <a:r>
              <a:rPr lang="en-US" sz="900" b="1" i="0" dirty="0">
                <a:effectLst/>
              </a:rPr>
              <a:t> – Strategic</a:t>
            </a:r>
          </a:p>
          <a:p>
            <a:pPr algn="ctr"/>
            <a:endParaRPr lang="en-US" sz="900" b="1" dirty="0"/>
          </a:p>
          <a:p>
            <a:pPr algn="ctr"/>
            <a:endParaRPr lang="en-US" sz="900" b="1" i="0" dirty="0">
              <a:effectLst/>
            </a:endParaRPr>
          </a:p>
          <a:p>
            <a:pPr algn="ctr"/>
            <a:endParaRPr lang="en-US" sz="900" b="1" dirty="0"/>
          </a:p>
          <a:p>
            <a:pPr algn="ctr"/>
            <a:endParaRPr lang="en-US" sz="900" b="1" i="0" dirty="0">
              <a:effectLst/>
            </a:endParaRPr>
          </a:p>
          <a:p>
            <a:pPr algn="ctr"/>
            <a:endParaRPr lang="en-US" sz="900" b="1" dirty="0"/>
          </a:p>
          <a:p>
            <a:pPr algn="ctr"/>
            <a:endParaRPr lang="en-US" sz="900" b="1" i="0" dirty="0">
              <a:effectLst/>
            </a:endParaRPr>
          </a:p>
          <a:p>
            <a:pPr algn="ctr"/>
            <a:endParaRPr lang="en-US" sz="900" b="1" dirty="0"/>
          </a:p>
          <a:p>
            <a:pPr algn="ctr"/>
            <a:endParaRPr lang="en-US" sz="900" b="1" i="0" dirty="0">
              <a:effectLst/>
            </a:endParaRPr>
          </a:p>
          <a:p>
            <a:pPr algn="ctr"/>
            <a:endParaRPr lang="en-US" sz="900" b="1" dirty="0"/>
          </a:p>
          <a:p>
            <a:pPr algn="ctr"/>
            <a:endParaRPr lang="en-US" sz="900" b="1" i="0" dirty="0">
              <a:effectLst/>
            </a:endParaRPr>
          </a:p>
          <a:p>
            <a:pPr algn="ctr"/>
            <a:endParaRPr lang="en-US" sz="900" b="1" dirty="0"/>
          </a:p>
          <a:p>
            <a:pPr algn="ctr"/>
            <a:endParaRPr lang="en-US" sz="900" b="1" i="0" dirty="0">
              <a:effectLst/>
            </a:endParaRPr>
          </a:p>
          <a:p>
            <a:pPr algn="ctr"/>
            <a:endParaRPr lang="en-US" sz="900" b="1" dirty="0"/>
          </a:p>
          <a:p>
            <a:pPr algn="ctr"/>
            <a:endParaRPr lang="en-US" sz="900" b="1" i="0" dirty="0">
              <a:effectLst/>
            </a:endParaRPr>
          </a:p>
          <a:p>
            <a:pPr algn="ctr"/>
            <a:endParaRPr lang="en-US" sz="900" b="1" i="0" dirty="0">
              <a:effectLst/>
            </a:endParaRPr>
          </a:p>
          <a:p>
            <a:pPr algn="ctr"/>
            <a:endParaRPr lang="en-US" sz="900" b="1" i="0" dirty="0">
              <a:effectLst/>
            </a:endParaRPr>
          </a:p>
          <a:p>
            <a:pPr algn="ctr"/>
            <a:r>
              <a:rPr lang="en-US" sz="900" b="1" i="0" dirty="0">
                <a:effectLst/>
              </a:rPr>
              <a:t>Nationa</a:t>
            </a:r>
            <a:r>
              <a:rPr lang="en-US" sz="900" b="1" dirty="0"/>
              <a:t>l – </a:t>
            </a:r>
            <a:r>
              <a:rPr lang="en-US" sz="900" b="1" i="0" dirty="0">
                <a:effectLst/>
              </a:rPr>
              <a:t>Standards</a:t>
            </a:r>
          </a:p>
          <a:p>
            <a:pPr algn="ctr"/>
            <a:endParaRPr lang="en-US" sz="900" b="1" i="0" dirty="0">
              <a:effectLst/>
            </a:endParaRPr>
          </a:p>
          <a:p>
            <a:pPr algn="ctr"/>
            <a:endParaRPr lang="en-US" sz="900" b="1" dirty="0"/>
          </a:p>
          <a:p>
            <a:pPr algn="ctr"/>
            <a:endParaRPr lang="en-US" sz="900" b="1" i="0" dirty="0">
              <a:effectLst/>
            </a:endParaRPr>
          </a:p>
          <a:p>
            <a:pPr algn="ctr"/>
            <a:endParaRPr lang="en-US" sz="900" b="1" dirty="0"/>
          </a:p>
          <a:p>
            <a:pPr algn="ctr"/>
            <a:endParaRPr lang="en-US" sz="900" b="1" i="0" dirty="0">
              <a:effectLst/>
            </a:endParaRPr>
          </a:p>
          <a:p>
            <a:pPr algn="ctr"/>
            <a:endParaRPr lang="en-US" sz="900" b="1" dirty="0"/>
          </a:p>
          <a:p>
            <a:pPr algn="ctr"/>
            <a:endParaRPr lang="en-US" sz="900" b="1" i="0" dirty="0">
              <a:effectLst/>
            </a:endParaRPr>
          </a:p>
          <a:p>
            <a:pPr algn="ctr"/>
            <a:r>
              <a:rPr lang="en-US" sz="900" b="1" dirty="0"/>
              <a:t>Division – Operational</a:t>
            </a:r>
          </a:p>
          <a:p>
            <a:pPr algn="ctr"/>
            <a:endParaRPr lang="en-US" sz="900" b="1" dirty="0"/>
          </a:p>
          <a:p>
            <a:pPr algn="ctr"/>
            <a:endParaRPr lang="en-US" sz="900" b="1" dirty="0"/>
          </a:p>
          <a:p>
            <a:pPr algn="ctr"/>
            <a:endParaRPr lang="en-US" sz="900" b="1" dirty="0"/>
          </a:p>
          <a:p>
            <a:pPr algn="ctr"/>
            <a:endParaRPr lang="en-US" sz="900" b="1" dirty="0"/>
          </a:p>
          <a:p>
            <a:pPr algn="ctr"/>
            <a:endParaRPr lang="en-US" sz="900" b="1" dirty="0"/>
          </a:p>
          <a:p>
            <a:pPr algn="ctr"/>
            <a:endParaRPr lang="en-US" sz="900" b="1" dirty="0"/>
          </a:p>
          <a:p>
            <a:pPr algn="ctr"/>
            <a:endParaRPr lang="en-US" sz="900" b="1" dirty="0"/>
          </a:p>
          <a:p>
            <a:pPr algn="ctr"/>
            <a:endParaRPr lang="en-US" sz="900" b="1" dirty="0"/>
          </a:p>
          <a:p>
            <a:pPr algn="ctr"/>
            <a:endParaRPr lang="en-US" sz="900" b="1" dirty="0"/>
          </a:p>
          <a:p>
            <a:pPr algn="ctr"/>
            <a:endParaRPr lang="en-US" sz="900" b="1" dirty="0"/>
          </a:p>
          <a:p>
            <a:pPr algn="ctr"/>
            <a:r>
              <a:rPr lang="en-US" sz="900" b="1" i="0" dirty="0">
                <a:effectLst/>
              </a:rPr>
              <a:t>Zone – Execution</a:t>
            </a:r>
          </a:p>
          <a:p>
            <a:pPr algn="ctr"/>
            <a:endParaRPr lang="en-US" sz="900" b="1" dirty="0"/>
          </a:p>
          <a:p>
            <a:pPr algn="ctr"/>
            <a:endParaRPr lang="en-US" sz="900" b="1" dirty="0"/>
          </a:p>
          <a:p>
            <a:pPr algn="ctr"/>
            <a:endParaRPr lang="en-US" sz="900" b="1" dirty="0"/>
          </a:p>
          <a:p>
            <a:pPr algn="ctr"/>
            <a:r>
              <a:rPr lang="en-US" sz="900" b="1" i="0" dirty="0">
                <a:effectLst/>
              </a:rPr>
              <a:t>Patrol – Implementation</a:t>
            </a:r>
          </a:p>
          <a:p>
            <a:pPr algn="ctr"/>
            <a:endParaRPr lang="en-US" sz="900" b="1" i="0" dirty="0">
              <a:effectLst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73D13EC0-ACC7-334C-91EA-94CF0EB9665A}"/>
              </a:ext>
            </a:extLst>
          </p:cNvPr>
          <p:cNvSpPr/>
          <p:nvPr/>
        </p:nvSpPr>
        <p:spPr>
          <a:xfrm>
            <a:off x="4394054" y="1350870"/>
            <a:ext cx="1152000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Director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054F587-531B-1D4E-96C4-EB0BB85C26D1}"/>
              </a:ext>
            </a:extLst>
          </p:cNvPr>
          <p:cNvSpPr/>
          <p:nvPr/>
        </p:nvSpPr>
        <p:spPr>
          <a:xfrm>
            <a:off x="10493784" y="1355988"/>
            <a:ext cx="1152000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dirty="0"/>
              <a:t>Director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55ED218F-5192-8E46-84D1-2307EB712F58}"/>
              </a:ext>
            </a:extLst>
          </p:cNvPr>
          <p:cNvSpPr/>
          <p:nvPr/>
        </p:nvSpPr>
        <p:spPr>
          <a:xfrm>
            <a:off x="8957052" y="1350870"/>
            <a:ext cx="1152000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dirty="0"/>
              <a:t>Director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8F66E127-9B47-8C4C-BC6F-03D7AC826B61}"/>
              </a:ext>
            </a:extLst>
          </p:cNvPr>
          <p:cNvSpPr/>
          <p:nvPr/>
        </p:nvSpPr>
        <p:spPr>
          <a:xfrm>
            <a:off x="7478035" y="1355988"/>
            <a:ext cx="1152000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Director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B87F2367-5B67-5449-8672-2E546A1242D9}"/>
              </a:ext>
            </a:extLst>
          </p:cNvPr>
          <p:cNvSpPr/>
          <p:nvPr/>
        </p:nvSpPr>
        <p:spPr>
          <a:xfrm>
            <a:off x="5909611" y="1359340"/>
            <a:ext cx="1152000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dirty="0"/>
              <a:t>Director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48FD93D8-8859-304B-8EB4-1120F8A82E95}"/>
              </a:ext>
            </a:extLst>
          </p:cNvPr>
          <p:cNvSpPr/>
          <p:nvPr/>
        </p:nvSpPr>
        <p:spPr>
          <a:xfrm>
            <a:off x="2917278" y="1359340"/>
            <a:ext cx="1152000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Director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74F8A4C0-9946-8646-8948-AE6F44456570}"/>
              </a:ext>
            </a:extLst>
          </p:cNvPr>
          <p:cNvSpPr txBox="1"/>
          <p:nvPr/>
        </p:nvSpPr>
        <p:spPr>
          <a:xfrm>
            <a:off x="10171386" y="5765377"/>
            <a:ext cx="1249060" cy="92333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CA" sz="900" dirty="0"/>
              <a:t>Notes:</a:t>
            </a:r>
          </a:p>
          <a:p>
            <a:pPr marL="98425" indent="-98425">
              <a:buAutoNum type="arabicPeriod"/>
            </a:pPr>
            <a:r>
              <a:rPr lang="en-CA" sz="900" dirty="0"/>
              <a:t>Appointed by </a:t>
            </a:r>
            <a:r>
              <a:rPr lang="en-CA" sz="900" dirty="0" err="1"/>
              <a:t>BoD</a:t>
            </a:r>
            <a:endParaRPr lang="en-CA" sz="900" dirty="0"/>
          </a:p>
          <a:p>
            <a:pPr marL="98425" indent="-98425">
              <a:buAutoNum type="arabicPeriod"/>
            </a:pPr>
            <a:r>
              <a:rPr lang="en-CA" sz="900" dirty="0"/>
              <a:t>Elected by ZPs</a:t>
            </a:r>
          </a:p>
          <a:p>
            <a:pPr marL="98425" indent="-98425">
              <a:buAutoNum type="arabicPeriod"/>
            </a:pPr>
            <a:r>
              <a:rPr lang="en-CA" sz="900" dirty="0"/>
              <a:t>Selected by </a:t>
            </a:r>
            <a:r>
              <a:rPr lang="en-CA" sz="900" dirty="0" err="1"/>
              <a:t>BoD</a:t>
            </a:r>
            <a:endParaRPr lang="en-CA" sz="900" dirty="0"/>
          </a:p>
          <a:p>
            <a:pPr marL="98425" indent="-98425">
              <a:buAutoNum type="arabicPeriod"/>
            </a:pPr>
            <a:r>
              <a:rPr lang="en-CA" sz="900" dirty="0"/>
              <a:t>Appointed by ED</a:t>
            </a:r>
          </a:p>
          <a:p>
            <a:pPr marL="98425" indent="-98425">
              <a:buAutoNum type="arabicPeriod"/>
            </a:pPr>
            <a:r>
              <a:rPr lang="en-CA" sz="900" dirty="0"/>
              <a:t>Elected by Members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57A91613-E2F3-754E-8AA8-9EE305E62C50}"/>
              </a:ext>
            </a:extLst>
          </p:cNvPr>
          <p:cNvSpPr/>
          <p:nvPr/>
        </p:nvSpPr>
        <p:spPr>
          <a:xfrm>
            <a:off x="6702457" y="1062238"/>
            <a:ext cx="1152000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dirty="0"/>
              <a:t>(Chair)</a:t>
            </a:r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EB277E2F-C791-1C47-88B2-5E974DF2C535}"/>
              </a:ext>
            </a:extLst>
          </p:cNvPr>
          <p:cNvCxnSpPr>
            <a:cxnSpLocks/>
            <a:endCxn id="4" idx="2"/>
          </p:cNvCxnSpPr>
          <p:nvPr/>
        </p:nvCxnSpPr>
        <p:spPr>
          <a:xfrm flipH="1" flipV="1">
            <a:off x="7278457" y="2204042"/>
            <a:ext cx="1" cy="3981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Rectangle 185">
            <a:extLst>
              <a:ext uri="{FF2B5EF4-FFF2-40B4-BE49-F238E27FC236}">
                <a16:creationId xmlns:a16="http://schemas.microsoft.com/office/drawing/2014/main" id="{5AF0C8AE-41B4-174C-B71A-2A25B12D2BD9}"/>
              </a:ext>
            </a:extLst>
          </p:cNvPr>
          <p:cNvSpPr/>
          <p:nvPr/>
        </p:nvSpPr>
        <p:spPr>
          <a:xfrm>
            <a:off x="2735061" y="5883273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dirty="0"/>
              <a:t>Patrol Leaders</a:t>
            </a: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88E610EA-A634-F64F-81A0-ADB759EDC227}"/>
              </a:ext>
            </a:extLst>
          </p:cNvPr>
          <p:cNvSpPr/>
          <p:nvPr/>
        </p:nvSpPr>
        <p:spPr>
          <a:xfrm>
            <a:off x="1421059" y="5888484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Resort Relationships</a:t>
            </a: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3AA65098-6BC4-394A-9BD6-B013F09C7D8C}"/>
              </a:ext>
            </a:extLst>
          </p:cNvPr>
          <p:cNvCxnSpPr>
            <a:cxnSpLocks/>
            <a:stCxn id="68" idx="1"/>
            <a:endCxn id="19" idx="3"/>
          </p:cNvCxnSpPr>
          <p:nvPr/>
        </p:nvCxnSpPr>
        <p:spPr>
          <a:xfrm flipH="1" flipV="1">
            <a:off x="2562875" y="4423670"/>
            <a:ext cx="179600" cy="644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0913DF34-AEC5-7246-8377-E7308111290B}"/>
              </a:ext>
            </a:extLst>
          </p:cNvPr>
          <p:cNvCxnSpPr>
            <a:cxnSpLocks/>
            <a:stCxn id="186" idx="1"/>
            <a:endCxn id="187" idx="3"/>
          </p:cNvCxnSpPr>
          <p:nvPr/>
        </p:nvCxnSpPr>
        <p:spPr>
          <a:xfrm flipH="1">
            <a:off x="2573059" y="5998689"/>
            <a:ext cx="162002" cy="5211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E0B2E430-E180-734C-BDA8-6580EC0157F1}"/>
              </a:ext>
            </a:extLst>
          </p:cNvPr>
          <p:cNvCxnSpPr>
            <a:cxnSpLocks/>
            <a:endCxn id="117" idx="2"/>
          </p:cNvCxnSpPr>
          <p:nvPr/>
        </p:nvCxnSpPr>
        <p:spPr>
          <a:xfrm flipV="1">
            <a:off x="11061889" y="1586820"/>
            <a:ext cx="7895" cy="101542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Arrow Connector 208">
            <a:extLst>
              <a:ext uri="{FF2B5EF4-FFF2-40B4-BE49-F238E27FC236}">
                <a16:creationId xmlns:a16="http://schemas.microsoft.com/office/drawing/2014/main" id="{4A711524-1822-2D48-B48A-61A10066DF98}"/>
              </a:ext>
            </a:extLst>
          </p:cNvPr>
          <p:cNvCxnSpPr>
            <a:cxnSpLocks/>
            <a:endCxn id="120" idx="2"/>
          </p:cNvCxnSpPr>
          <p:nvPr/>
        </p:nvCxnSpPr>
        <p:spPr>
          <a:xfrm flipV="1">
            <a:off x="8047691" y="1586820"/>
            <a:ext cx="6344" cy="101542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Arrow Connector 214">
            <a:extLst>
              <a:ext uri="{FF2B5EF4-FFF2-40B4-BE49-F238E27FC236}">
                <a16:creationId xmlns:a16="http://schemas.microsoft.com/office/drawing/2014/main" id="{9A7400A1-1307-9647-97C2-963196FF6D20}"/>
              </a:ext>
            </a:extLst>
          </p:cNvPr>
          <p:cNvCxnSpPr>
            <a:cxnSpLocks/>
            <a:endCxn id="116" idx="2"/>
          </p:cNvCxnSpPr>
          <p:nvPr/>
        </p:nvCxnSpPr>
        <p:spPr>
          <a:xfrm flipV="1">
            <a:off x="4959917" y="1581702"/>
            <a:ext cx="10137" cy="102053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Arrow Connector 217">
            <a:extLst>
              <a:ext uri="{FF2B5EF4-FFF2-40B4-BE49-F238E27FC236}">
                <a16:creationId xmlns:a16="http://schemas.microsoft.com/office/drawing/2014/main" id="{EBE0D3BA-AC1D-2F46-9C31-63A2E7EAD0BF}"/>
              </a:ext>
            </a:extLst>
          </p:cNvPr>
          <p:cNvCxnSpPr>
            <a:cxnSpLocks/>
            <a:endCxn id="123" idx="2"/>
          </p:cNvCxnSpPr>
          <p:nvPr/>
        </p:nvCxnSpPr>
        <p:spPr>
          <a:xfrm flipV="1">
            <a:off x="3493278" y="1590172"/>
            <a:ext cx="0" cy="101206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00E3416E-EFEA-E745-BE22-84CB1FCDC180}"/>
              </a:ext>
            </a:extLst>
          </p:cNvPr>
          <p:cNvSpPr/>
          <p:nvPr/>
        </p:nvSpPr>
        <p:spPr>
          <a:xfrm>
            <a:off x="5357668" y="4179980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dirty="0"/>
              <a:t>Advanced First Aid  Training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F9E20D1-98AA-3D40-8DA9-F6B9B1CAAAC2}"/>
              </a:ext>
            </a:extLst>
          </p:cNvPr>
          <p:cNvSpPr/>
          <p:nvPr/>
        </p:nvSpPr>
        <p:spPr>
          <a:xfrm>
            <a:off x="5353884" y="4677180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dirty="0"/>
              <a:t>On Snow Training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A265BF2-8860-FA43-8928-1E9A77598A2F}"/>
              </a:ext>
            </a:extLst>
          </p:cNvPr>
          <p:cNvSpPr/>
          <p:nvPr/>
        </p:nvSpPr>
        <p:spPr>
          <a:xfrm>
            <a:off x="5363066" y="5023982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dirty="0"/>
              <a:t>Instructor Cert. Program (ICP)</a:t>
            </a:r>
            <a:endParaRPr lang="en-US" sz="900" i="0" dirty="0">
              <a:effectLst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7303BCF-C756-E242-A93C-AE91923A9ADF}"/>
              </a:ext>
            </a:extLst>
          </p:cNvPr>
          <p:cNvSpPr/>
          <p:nvPr/>
        </p:nvSpPr>
        <p:spPr>
          <a:xfrm>
            <a:off x="5363066" y="5513941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dirty="0"/>
              <a:t>Professional Development</a:t>
            </a:r>
            <a:endParaRPr lang="en-US" sz="900" i="0" dirty="0">
              <a:effectLst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B6E3CBE-44FE-104E-A48C-5CA608199ADF}"/>
              </a:ext>
            </a:extLst>
          </p:cNvPr>
          <p:cNvSpPr/>
          <p:nvPr/>
        </p:nvSpPr>
        <p:spPr>
          <a:xfrm>
            <a:off x="5363066" y="6003900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dirty="0"/>
              <a:t>Resource Production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9256CB8-EF5C-9C4D-8823-1F382D81CB49}"/>
              </a:ext>
            </a:extLst>
          </p:cNvPr>
          <p:cNvSpPr/>
          <p:nvPr/>
        </p:nvSpPr>
        <p:spPr>
          <a:xfrm>
            <a:off x="5357668" y="3690021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Deputy Portfolio Leader</a:t>
            </a:r>
          </a:p>
        </p:txBody>
      </p:sp>
      <p:cxnSp>
        <p:nvCxnSpPr>
          <p:cNvPr id="75" name="Elbow Connector 74">
            <a:extLst>
              <a:ext uri="{FF2B5EF4-FFF2-40B4-BE49-F238E27FC236}">
                <a16:creationId xmlns:a16="http://schemas.microsoft.com/office/drawing/2014/main" id="{3296DD77-AE38-F349-98E2-77C904D97C31}"/>
              </a:ext>
            </a:extLst>
          </p:cNvPr>
          <p:cNvCxnSpPr>
            <a:cxnSpLocks/>
            <a:stCxn id="89" idx="3"/>
            <a:endCxn id="100" idx="1"/>
          </p:cNvCxnSpPr>
          <p:nvPr/>
        </p:nvCxnSpPr>
        <p:spPr>
          <a:xfrm flipV="1">
            <a:off x="9494544" y="1873667"/>
            <a:ext cx="368942" cy="287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>
            <a:extLst>
              <a:ext uri="{FF2B5EF4-FFF2-40B4-BE49-F238E27FC236}">
                <a16:creationId xmlns:a16="http://schemas.microsoft.com/office/drawing/2014/main" id="{426A1170-6E88-FB4F-AE3A-B6B248E6D923}"/>
              </a:ext>
            </a:extLst>
          </p:cNvPr>
          <p:cNvCxnSpPr>
            <a:cxnSpLocks/>
            <a:stCxn id="8" idx="3"/>
            <a:endCxn id="5" idx="1"/>
          </p:cNvCxnSpPr>
          <p:nvPr/>
        </p:nvCxnSpPr>
        <p:spPr>
          <a:xfrm flipV="1">
            <a:off x="2644995" y="1253142"/>
            <a:ext cx="169686" cy="20788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Elbow Connector 69">
            <a:extLst>
              <a:ext uri="{FF2B5EF4-FFF2-40B4-BE49-F238E27FC236}">
                <a16:creationId xmlns:a16="http://schemas.microsoft.com/office/drawing/2014/main" id="{B6550049-F70A-0246-AACA-7EABF4971349}"/>
              </a:ext>
            </a:extLst>
          </p:cNvPr>
          <p:cNvCxnSpPr>
            <a:cxnSpLocks/>
            <a:endCxn id="5" idx="1"/>
          </p:cNvCxnSpPr>
          <p:nvPr/>
        </p:nvCxnSpPr>
        <p:spPr>
          <a:xfrm flipV="1">
            <a:off x="2658948" y="1253142"/>
            <a:ext cx="155733" cy="88383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104A401D-9C19-1B48-8A56-4151B5DFF27F}"/>
              </a:ext>
            </a:extLst>
          </p:cNvPr>
          <p:cNvSpPr/>
          <p:nvPr/>
        </p:nvSpPr>
        <p:spPr>
          <a:xfrm>
            <a:off x="10625651" y="3685650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Communications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6686348-9954-8547-B876-6ED548E15AD5}"/>
              </a:ext>
            </a:extLst>
          </p:cNvPr>
          <p:cNvSpPr/>
          <p:nvPr/>
        </p:nvSpPr>
        <p:spPr>
          <a:xfrm>
            <a:off x="10628585" y="4054150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Governance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94CFADC-52D5-3947-93A2-0ECC9CAF6BED}"/>
              </a:ext>
            </a:extLst>
          </p:cNvPr>
          <p:cNvSpPr/>
          <p:nvPr/>
        </p:nvSpPr>
        <p:spPr>
          <a:xfrm>
            <a:off x="8342544" y="2165473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Liaison with members</a:t>
            </a:r>
          </a:p>
        </p:txBody>
      </p:sp>
      <p:cxnSp>
        <p:nvCxnSpPr>
          <p:cNvPr id="73" name="Elbow Connector 72">
            <a:extLst>
              <a:ext uri="{FF2B5EF4-FFF2-40B4-BE49-F238E27FC236}">
                <a16:creationId xmlns:a16="http://schemas.microsoft.com/office/drawing/2014/main" id="{95565610-1F78-D242-AA11-BC71950F90E9}"/>
              </a:ext>
            </a:extLst>
          </p:cNvPr>
          <p:cNvCxnSpPr>
            <a:cxnSpLocks/>
            <a:stCxn id="4" idx="3"/>
            <a:endCxn id="71" idx="1"/>
          </p:cNvCxnSpPr>
          <p:nvPr/>
        </p:nvCxnSpPr>
        <p:spPr>
          <a:xfrm>
            <a:off x="7854457" y="2088626"/>
            <a:ext cx="488087" cy="26151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6296F84B-A15E-3B42-9C11-429A4D58D5E5}"/>
              </a:ext>
            </a:extLst>
          </p:cNvPr>
          <p:cNvSpPr/>
          <p:nvPr/>
        </p:nvSpPr>
        <p:spPr>
          <a:xfrm>
            <a:off x="1419435" y="2842411"/>
            <a:ext cx="1152000" cy="5078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endParaRPr lang="en-US" sz="900" i="0" dirty="0">
              <a:effectLst/>
            </a:endParaRPr>
          </a:p>
          <a:p>
            <a:pPr algn="ctr"/>
            <a:r>
              <a:rPr lang="en-US" sz="900" i="0" dirty="0">
                <a:effectLst/>
              </a:rPr>
              <a:t>HR Portfolio Leader</a:t>
            </a:r>
            <a:r>
              <a:rPr lang="en-US" sz="900" i="0" baseline="30000" dirty="0">
                <a:effectLst/>
              </a:rPr>
              <a:t>4</a:t>
            </a:r>
            <a:endParaRPr lang="en-US" sz="900" dirty="0"/>
          </a:p>
          <a:p>
            <a:pPr algn="ctr"/>
            <a:endParaRPr lang="en-US" sz="900" i="0" dirty="0"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D8F866-9E29-B692-8093-E55302BE7795}"/>
              </a:ext>
            </a:extLst>
          </p:cNvPr>
          <p:cNvSpPr txBox="1"/>
          <p:nvPr/>
        </p:nvSpPr>
        <p:spPr>
          <a:xfrm>
            <a:off x="10649498" y="196995"/>
            <a:ext cx="1277914" cy="2308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CA" sz="900" dirty="0"/>
              <a:t>Revision 12 (20261015)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EBFB76-31C2-6068-9CEC-EB748EAD8CEA}"/>
              </a:ext>
            </a:extLst>
          </p:cNvPr>
          <p:cNvSpPr/>
          <p:nvPr/>
        </p:nvSpPr>
        <p:spPr>
          <a:xfrm>
            <a:off x="1512328" y="1665503"/>
            <a:ext cx="1139644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Governance Committee</a:t>
            </a:r>
          </a:p>
        </p:txBody>
      </p:sp>
      <p:cxnSp>
        <p:nvCxnSpPr>
          <p:cNvPr id="6" name="Elbow Connector 5">
            <a:extLst>
              <a:ext uri="{FF2B5EF4-FFF2-40B4-BE49-F238E27FC236}">
                <a16:creationId xmlns:a16="http://schemas.microsoft.com/office/drawing/2014/main" id="{5A73592D-0BF7-840D-22D6-AA9E553F214F}"/>
              </a:ext>
            </a:extLst>
          </p:cNvPr>
          <p:cNvCxnSpPr>
            <a:cxnSpLocks/>
            <a:stCxn id="3" idx="3"/>
            <a:endCxn id="5" idx="1"/>
          </p:cNvCxnSpPr>
          <p:nvPr/>
        </p:nvCxnSpPr>
        <p:spPr>
          <a:xfrm flipV="1">
            <a:off x="2651972" y="1253142"/>
            <a:ext cx="162709" cy="597027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A236C572-D0F2-2C99-05A5-CEB61EC097B3}"/>
              </a:ext>
            </a:extLst>
          </p:cNvPr>
          <p:cNvSpPr/>
          <p:nvPr/>
        </p:nvSpPr>
        <p:spPr>
          <a:xfrm>
            <a:off x="10630639" y="4418336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Advance </a:t>
            </a:r>
            <a:r>
              <a:rPr lang="en-US" sz="900" dirty="0"/>
              <a:t>F</a:t>
            </a:r>
            <a:r>
              <a:rPr lang="en-US" sz="900" i="0" dirty="0">
                <a:effectLst/>
              </a:rPr>
              <a:t>irst Aid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580DF7-5275-BC53-161F-A4E1216D2204}"/>
              </a:ext>
            </a:extLst>
          </p:cNvPr>
          <p:cNvSpPr/>
          <p:nvPr/>
        </p:nvSpPr>
        <p:spPr>
          <a:xfrm>
            <a:off x="10633169" y="4779418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On-snow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C3814B3-AEB9-0141-6D69-E01F6727B491}"/>
              </a:ext>
            </a:extLst>
          </p:cNvPr>
          <p:cNvSpPr/>
          <p:nvPr/>
        </p:nvSpPr>
        <p:spPr>
          <a:xfrm>
            <a:off x="10625651" y="5152437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ICP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BE48BE2-379D-2E1E-4AE7-16C6D0123277}"/>
              </a:ext>
            </a:extLst>
          </p:cNvPr>
          <p:cNvSpPr/>
          <p:nvPr/>
        </p:nvSpPr>
        <p:spPr>
          <a:xfrm>
            <a:off x="9317664" y="2851448"/>
            <a:ext cx="1152000" cy="5078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Information Technology Portfolio Leader </a:t>
            </a:r>
            <a:r>
              <a:rPr lang="en-US" sz="900" baseline="30000" dirty="0"/>
              <a:t>4</a:t>
            </a:r>
            <a:endParaRPr lang="en-US" sz="900" i="0" dirty="0">
              <a:effectLst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583866B-7170-FD15-2FDE-F42D214F3C12}"/>
              </a:ext>
            </a:extLst>
          </p:cNvPr>
          <p:cNvSpPr/>
          <p:nvPr/>
        </p:nvSpPr>
        <p:spPr>
          <a:xfrm>
            <a:off x="9327883" y="3692151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Website Tech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BC0A10F-3253-6FB8-6EC7-5D8D01CFD234}"/>
              </a:ext>
            </a:extLst>
          </p:cNvPr>
          <p:cNvSpPr/>
          <p:nvPr/>
        </p:nvSpPr>
        <p:spPr>
          <a:xfrm>
            <a:off x="9329359" y="4104255"/>
            <a:ext cx="1152000" cy="5078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Learning Management System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230DA5E-F563-1504-0BDD-2D536148FBFB}"/>
              </a:ext>
            </a:extLst>
          </p:cNvPr>
          <p:cNvSpPr/>
          <p:nvPr/>
        </p:nvSpPr>
        <p:spPr>
          <a:xfrm>
            <a:off x="9329359" y="5133386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Microsoft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2364F1C-C231-1EC4-FFFC-25B1AA41BEF0}"/>
              </a:ext>
            </a:extLst>
          </p:cNvPr>
          <p:cNvSpPr/>
          <p:nvPr/>
        </p:nvSpPr>
        <p:spPr>
          <a:xfrm>
            <a:off x="9327883" y="5520358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IT Contracts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CF93DD89-184B-6F24-7124-C01396116212}"/>
              </a:ext>
            </a:extLst>
          </p:cNvPr>
          <p:cNvSpPr/>
          <p:nvPr/>
        </p:nvSpPr>
        <p:spPr>
          <a:xfrm>
            <a:off x="1505351" y="2114175"/>
            <a:ext cx="1139644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en-US" sz="900" i="0" dirty="0">
                <a:effectLst/>
              </a:rPr>
              <a:t>Medical Advisory Committee</a:t>
            </a:r>
          </a:p>
        </p:txBody>
      </p:sp>
    </p:spTree>
    <p:extLst>
      <p:ext uri="{BB962C8B-B14F-4D97-AF65-F5344CB8AC3E}">
        <p14:creationId xmlns:p14="http://schemas.microsoft.com/office/powerpoint/2010/main" val="516831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79">
            <a:extLst>
              <a:ext uri="{FF2B5EF4-FFF2-40B4-BE49-F238E27FC236}">
                <a16:creationId xmlns:a16="http://schemas.microsoft.com/office/drawing/2014/main" id="{DED0F710-C17C-4843-83FF-81AE4E470127}"/>
              </a:ext>
            </a:extLst>
          </p:cNvPr>
          <p:cNvSpPr txBox="1"/>
          <p:nvPr/>
        </p:nvSpPr>
        <p:spPr>
          <a:xfrm>
            <a:off x="1371610" y="2731365"/>
            <a:ext cx="10626333" cy="892552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1000" b="1" dirty="0"/>
              <a:t>Gestion des portefeuilles</a:t>
            </a:r>
          </a:p>
          <a:p>
            <a:pPr algn="ctr"/>
            <a:endParaRPr lang="fr-CA" sz="800" dirty="0"/>
          </a:p>
          <a:p>
            <a:pPr algn="ctr"/>
            <a:endParaRPr lang="fr-CA" sz="800" dirty="0"/>
          </a:p>
          <a:p>
            <a:pPr algn="ctr"/>
            <a:endParaRPr lang="fr-CA" sz="800" dirty="0"/>
          </a:p>
          <a:p>
            <a:pPr algn="ctr"/>
            <a:endParaRPr lang="fr-CA" sz="800" dirty="0"/>
          </a:p>
          <a:p>
            <a:pPr algn="ctr"/>
            <a:endParaRPr lang="fr-CA" sz="1000" dirty="0"/>
          </a:p>
        </p:txBody>
      </p:sp>
      <p:sp>
        <p:nvSpPr>
          <p:cNvPr id="5" name="Rectangle 4"/>
          <p:cNvSpPr/>
          <p:nvPr/>
        </p:nvSpPr>
        <p:spPr>
          <a:xfrm>
            <a:off x="2814681" y="853032"/>
            <a:ext cx="8927553" cy="80021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b="1" i="0" dirty="0">
                <a:effectLst/>
              </a:rPr>
              <a:t>Conseil d’administration national</a:t>
            </a:r>
            <a:r>
              <a:rPr lang="fr-CA" sz="900" b="1" i="0" baseline="30000" dirty="0">
                <a:effectLst/>
              </a:rPr>
              <a:t>2</a:t>
            </a:r>
            <a:r>
              <a:rPr lang="fr-CA" sz="900" b="1" i="0" dirty="0">
                <a:effectLst/>
              </a:rPr>
              <a:t> (7)</a:t>
            </a:r>
          </a:p>
          <a:p>
            <a:pPr algn="ctr"/>
            <a:endParaRPr lang="fr-CA" sz="900" baseline="30000" dirty="0"/>
          </a:p>
          <a:p>
            <a:pPr algn="ctr"/>
            <a:endParaRPr lang="fr-CA" sz="900" i="0" baseline="30000" dirty="0">
              <a:effectLst/>
            </a:endParaRPr>
          </a:p>
          <a:p>
            <a:pPr algn="ctr"/>
            <a:endParaRPr lang="fr-CA" sz="900" dirty="0"/>
          </a:p>
          <a:p>
            <a:pPr algn="ctr"/>
            <a:endParaRPr lang="fr-CA" sz="800" dirty="0"/>
          </a:p>
          <a:p>
            <a:pPr algn="ctr"/>
            <a:endParaRPr lang="fr-CA" sz="800" dirty="0"/>
          </a:p>
        </p:txBody>
      </p:sp>
      <p:cxnSp>
        <p:nvCxnSpPr>
          <p:cNvPr id="214" name="Straight Arrow Connector 213">
            <a:extLst>
              <a:ext uri="{FF2B5EF4-FFF2-40B4-BE49-F238E27FC236}">
                <a16:creationId xmlns:a16="http://schemas.microsoft.com/office/drawing/2014/main" id="{722C0816-CC98-3A47-A99A-61007EAD47DD}"/>
              </a:ext>
            </a:extLst>
          </p:cNvPr>
          <p:cNvCxnSpPr>
            <a:cxnSpLocks/>
            <a:endCxn id="121" idx="2"/>
          </p:cNvCxnSpPr>
          <p:nvPr/>
        </p:nvCxnSpPr>
        <p:spPr>
          <a:xfrm flipV="1">
            <a:off x="6485611" y="1590172"/>
            <a:ext cx="0" cy="1141193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Arrow Connector 205">
            <a:extLst>
              <a:ext uri="{FF2B5EF4-FFF2-40B4-BE49-F238E27FC236}">
                <a16:creationId xmlns:a16="http://schemas.microsoft.com/office/drawing/2014/main" id="{A731BECC-CEB7-4044-AFA3-DCE128903639}"/>
              </a:ext>
            </a:extLst>
          </p:cNvPr>
          <p:cNvCxnSpPr>
            <a:cxnSpLocks/>
            <a:endCxn id="118" idx="2"/>
          </p:cNvCxnSpPr>
          <p:nvPr/>
        </p:nvCxnSpPr>
        <p:spPr>
          <a:xfrm flipV="1">
            <a:off x="9533052" y="1581702"/>
            <a:ext cx="0" cy="1149663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6702457" y="1903960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dirty="0"/>
              <a:t>Directeur exécutif </a:t>
            </a:r>
            <a:r>
              <a:rPr lang="fr-CA" sz="900" baseline="30000" dirty="0"/>
              <a:t>3</a:t>
            </a:r>
            <a:endParaRPr lang="fr-CA" sz="900" i="0" dirty="0"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99173" y="856058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900" i="0" dirty="0">
                <a:effectLst/>
              </a:rPr>
              <a:t>Comité de surveillance financière </a:t>
            </a:r>
            <a:r>
              <a:rPr lang="fr-CA" sz="800" i="0" dirty="0">
                <a:effectLst/>
              </a:rPr>
              <a:t>(3)</a:t>
            </a:r>
            <a:r>
              <a:rPr lang="fr-CA" sz="800" i="0" baseline="30000" dirty="0">
                <a:effectLst/>
              </a:rPr>
              <a:t> 1</a:t>
            </a:r>
          </a:p>
        </p:txBody>
      </p:sp>
      <p:sp>
        <p:nvSpPr>
          <p:cNvPr id="8" name="Rectangle 7"/>
          <p:cNvSpPr/>
          <p:nvPr/>
        </p:nvSpPr>
        <p:spPr>
          <a:xfrm>
            <a:off x="1503880" y="1415063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900" i="0" dirty="0">
                <a:effectLst/>
              </a:rPr>
              <a:t>Comité des affaires juridiques </a:t>
            </a:r>
            <a:r>
              <a:rPr lang="fr-CA" sz="900" i="0" baseline="30000" dirty="0">
                <a:effectLst/>
              </a:rPr>
              <a:t>1</a:t>
            </a:r>
            <a:endParaRPr lang="fr-CA" sz="900" i="0" dirty="0"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43778" y="2969752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Chef du portefeuille </a:t>
            </a:r>
            <a:r>
              <a:rPr lang="fr-CA" sz="900" dirty="0"/>
              <a:t>S</a:t>
            </a:r>
            <a:r>
              <a:rPr lang="fr-CA" sz="900" i="0" dirty="0">
                <a:effectLst/>
              </a:rPr>
              <a:t>ervices aux membres </a:t>
            </a:r>
            <a:r>
              <a:rPr lang="fr-CA" sz="900" baseline="30000" dirty="0"/>
              <a:t>4</a:t>
            </a:r>
            <a:endParaRPr lang="fr-CA" sz="900" i="0" dirty="0"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14681" y="2969864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dirty="0"/>
              <a:t>Président du comité des présidents de division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24380" y="2969864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900" i="0" dirty="0">
                <a:effectLst/>
              </a:rPr>
              <a:t>Chef du portefeuille Communications </a:t>
            </a:r>
            <a:r>
              <a:rPr lang="fr-CA" sz="900" i="0" baseline="30000" dirty="0">
                <a:effectLst/>
              </a:rPr>
              <a:t>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34079" y="2971036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Chef du portefeuille Formation et perfectionnement </a:t>
            </a:r>
            <a:r>
              <a:rPr lang="fr-CA" sz="900" baseline="30000" dirty="0"/>
              <a:t>4</a:t>
            </a:r>
            <a:endParaRPr lang="fr-CA" sz="900" i="0" dirty="0">
              <a:effectLst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499173" y="4143471"/>
            <a:ext cx="1152000" cy="92333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Évènements hors-ski (365)</a:t>
            </a:r>
          </a:p>
          <a:p>
            <a:pPr algn="ctr"/>
            <a:r>
              <a:rPr lang="fr-CA" sz="900" dirty="0"/>
              <a:t>Relations avec les associations régionales de glisse</a:t>
            </a:r>
            <a:r>
              <a:rPr lang="fr-CA" sz="900" i="0" dirty="0">
                <a:effectLst/>
              </a:rPr>
              <a:t> GSIC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765765" y="3799853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dirty="0"/>
              <a:t>É</a:t>
            </a:r>
            <a:r>
              <a:rPr lang="fr-CA" sz="900" i="0" dirty="0">
                <a:effectLst/>
              </a:rPr>
              <a:t>vènements hors pistes et hors-ski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765765" y="4325337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GISC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124380" y="4674275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Sécurité + Prévention</a:t>
            </a:r>
          </a:p>
        </p:txBody>
      </p:sp>
      <p:pic>
        <p:nvPicPr>
          <p:cNvPr id="32" name="Picture 3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7" y="0"/>
            <a:ext cx="1943100" cy="64262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4718389" y="55973"/>
            <a:ext cx="2437627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CA" sz="2400" b="1" i="0" dirty="0">
                <a:effectLst/>
              </a:rPr>
              <a:t>National</a:t>
            </a:r>
          </a:p>
          <a:p>
            <a:pPr algn="ctr"/>
            <a:r>
              <a:rPr lang="fr-CA" b="1" dirty="0"/>
              <a:t>Organigramme</a:t>
            </a:r>
            <a:endParaRPr lang="fr-CA" b="1" i="0" dirty="0">
              <a:effectLst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738813" y="6590135"/>
            <a:ext cx="3927288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Voir la page suivante – Le masculin a </a:t>
            </a:r>
            <a:r>
              <a:rPr lang="fr-CA" sz="900" dirty="0"/>
              <a:t>été utilisé pour simplifier le texte.</a:t>
            </a:r>
            <a:endParaRPr lang="fr-CA" sz="900" i="0" dirty="0">
              <a:effectLst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765765" y="5901389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Offres promotionnelles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124380" y="3791241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Logo + Marque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124380" y="4232758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Marketing</a:t>
            </a:r>
          </a:p>
        </p:txBody>
      </p:sp>
      <p:cxnSp>
        <p:nvCxnSpPr>
          <p:cNvPr id="283" name="Straight Arrow Connector 282">
            <a:extLst>
              <a:ext uri="{FF2B5EF4-FFF2-40B4-BE49-F238E27FC236}">
                <a16:creationId xmlns:a16="http://schemas.microsoft.com/office/drawing/2014/main" id="{1B17273C-EE58-409B-8DB6-9660D8570E39}"/>
              </a:ext>
            </a:extLst>
          </p:cNvPr>
          <p:cNvCxnSpPr>
            <a:cxnSpLocks/>
            <a:stCxn id="7" idx="3"/>
            <a:endCxn id="5" idx="1"/>
          </p:cNvCxnSpPr>
          <p:nvPr/>
        </p:nvCxnSpPr>
        <p:spPr>
          <a:xfrm>
            <a:off x="2651173" y="1108058"/>
            <a:ext cx="163508" cy="145084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EEB70F3-CA9F-4A66-917F-9B019DD66449}"/>
              </a:ext>
            </a:extLst>
          </p:cNvPr>
          <p:cNvSpPr/>
          <p:nvPr/>
        </p:nvSpPr>
        <p:spPr>
          <a:xfrm>
            <a:off x="6765765" y="5108691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dirty="0"/>
              <a:t>Prix</a:t>
            </a:r>
            <a:endParaRPr lang="fr-CA" sz="900" i="0" dirty="0">
              <a:effectLst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0BAF6C9F-9175-4FE0-80F6-BDEFCFA15A64}"/>
              </a:ext>
            </a:extLst>
          </p:cNvPr>
          <p:cNvSpPr/>
          <p:nvPr/>
        </p:nvSpPr>
        <p:spPr>
          <a:xfrm>
            <a:off x="2814681" y="5575211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dirty="0"/>
              <a:t>Présidents de zone </a:t>
            </a:r>
            <a:r>
              <a:rPr lang="fr-CA" sz="900" baseline="30000" dirty="0"/>
              <a:t>5 </a:t>
            </a:r>
            <a:r>
              <a:rPr lang="fr-CA" sz="900" dirty="0"/>
              <a:t>(57)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489D5EB6-49B8-4A8F-A8CF-F437AF91B915}"/>
              </a:ext>
            </a:extLst>
          </p:cNvPr>
          <p:cNvSpPr/>
          <p:nvPr/>
        </p:nvSpPr>
        <p:spPr>
          <a:xfrm>
            <a:off x="6765765" y="5496778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dirty="0"/>
              <a:t>CNA</a:t>
            </a:r>
            <a:endParaRPr lang="fr-CA" sz="900" i="0" dirty="0">
              <a:effectLst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C21F81A-162F-2A4C-966C-66DFE02C57CA}"/>
              </a:ext>
            </a:extLst>
          </p:cNvPr>
          <p:cNvSpPr/>
          <p:nvPr/>
        </p:nvSpPr>
        <p:spPr>
          <a:xfrm>
            <a:off x="2814681" y="3797223"/>
            <a:ext cx="1152000" cy="161582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dirty="0"/>
              <a:t>Présidents de division</a:t>
            </a:r>
            <a:r>
              <a:rPr lang="fr-CA" sz="900" baseline="30000" dirty="0"/>
              <a:t>2</a:t>
            </a:r>
          </a:p>
          <a:p>
            <a:pPr algn="ctr"/>
            <a:r>
              <a:rPr lang="fr-CA" sz="900" dirty="0"/>
              <a:t>Atlantique Est</a:t>
            </a:r>
            <a:endParaRPr lang="fr-CA" sz="600" dirty="0">
              <a:highlight>
                <a:srgbClr val="FFFF00"/>
              </a:highlight>
            </a:endParaRPr>
          </a:p>
          <a:p>
            <a:pPr algn="ctr"/>
            <a:r>
              <a:rPr lang="fr-CA" sz="900" dirty="0"/>
              <a:t>Atlantique Ouest</a:t>
            </a:r>
          </a:p>
          <a:p>
            <a:pPr algn="ctr"/>
            <a:r>
              <a:rPr lang="fr-CA" sz="900" dirty="0"/>
              <a:t>Québec</a:t>
            </a:r>
          </a:p>
          <a:p>
            <a:pPr algn="ctr"/>
            <a:r>
              <a:rPr lang="fr-CA" sz="900" dirty="0"/>
              <a:t>Ontario</a:t>
            </a:r>
          </a:p>
          <a:p>
            <a:pPr algn="ctr"/>
            <a:r>
              <a:rPr lang="fr-CA" sz="900" dirty="0"/>
              <a:t>Manitoba</a:t>
            </a:r>
          </a:p>
          <a:p>
            <a:pPr algn="ctr"/>
            <a:r>
              <a:rPr lang="fr-CA" sz="900" dirty="0"/>
              <a:t>Saskatchewan</a:t>
            </a:r>
          </a:p>
          <a:p>
            <a:pPr algn="ctr"/>
            <a:r>
              <a:rPr lang="fr-CA" sz="900" dirty="0"/>
              <a:t>Montagne</a:t>
            </a:r>
            <a:br>
              <a:rPr lang="fr-CA" sz="900" dirty="0"/>
            </a:br>
            <a:r>
              <a:rPr lang="fr-CA" sz="900" dirty="0"/>
              <a:t>Pacifique Nord</a:t>
            </a:r>
          </a:p>
          <a:p>
            <a:pPr algn="ctr"/>
            <a:r>
              <a:rPr lang="fr-CA" sz="900" dirty="0"/>
              <a:t>Pacifique Sud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AFD1F7D3-E03B-C844-B8D4-35A199B3BEA9}"/>
              </a:ext>
            </a:extLst>
          </p:cNvPr>
          <p:cNvCxnSpPr>
            <a:cxnSpLocks/>
            <a:stCxn id="4" idx="0"/>
            <a:endCxn id="5" idx="2"/>
          </p:cNvCxnSpPr>
          <p:nvPr/>
        </p:nvCxnSpPr>
        <p:spPr>
          <a:xfrm flipV="1">
            <a:off x="7278457" y="1653251"/>
            <a:ext cx="1" cy="2507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>
            <a:extLst>
              <a:ext uri="{FF2B5EF4-FFF2-40B4-BE49-F238E27FC236}">
                <a16:creationId xmlns:a16="http://schemas.microsoft.com/office/drawing/2014/main" id="{8D7B24F6-2A83-5E42-8FF8-F975A763FBD0}"/>
              </a:ext>
            </a:extLst>
          </p:cNvPr>
          <p:cNvSpPr/>
          <p:nvPr/>
        </p:nvSpPr>
        <p:spPr>
          <a:xfrm>
            <a:off x="6765765" y="4718831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dirty="0"/>
              <a:t>Gestion des t</a:t>
            </a:r>
            <a:r>
              <a:rPr lang="fr-CA" sz="900" i="0" dirty="0">
                <a:effectLst/>
              </a:rPr>
              <a:t>alents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E6CC358A-42AE-E043-9825-C7CAEDA35875}"/>
              </a:ext>
            </a:extLst>
          </p:cNvPr>
          <p:cNvSpPr/>
          <p:nvPr/>
        </p:nvSpPr>
        <p:spPr>
          <a:xfrm>
            <a:off x="8342544" y="1682437"/>
            <a:ext cx="1152000" cy="5078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Gestionnaire du bureau et de l’administration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CF48D22D-C527-3749-B693-0EA4E6CAFCF8}"/>
              </a:ext>
            </a:extLst>
          </p:cNvPr>
          <p:cNvSpPr/>
          <p:nvPr/>
        </p:nvSpPr>
        <p:spPr>
          <a:xfrm>
            <a:off x="8054035" y="2963584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900" dirty="0"/>
              <a:t>Chef du portefeuille Finance </a:t>
            </a:r>
            <a:r>
              <a:rPr lang="fr-CA" sz="900" baseline="30000" dirty="0"/>
              <a:t>4</a:t>
            </a:r>
          </a:p>
        </p:txBody>
      </p:sp>
      <p:cxnSp>
        <p:nvCxnSpPr>
          <p:cNvPr id="74" name="Elbow Connector 73">
            <a:extLst>
              <a:ext uri="{FF2B5EF4-FFF2-40B4-BE49-F238E27FC236}">
                <a16:creationId xmlns:a16="http://schemas.microsoft.com/office/drawing/2014/main" id="{506751AF-AE93-A545-9C92-E8BB449BB90F}"/>
              </a:ext>
            </a:extLst>
          </p:cNvPr>
          <p:cNvCxnSpPr>
            <a:cxnSpLocks/>
            <a:stCxn id="4" idx="3"/>
            <a:endCxn id="89" idx="1"/>
          </p:cNvCxnSpPr>
          <p:nvPr/>
        </p:nvCxnSpPr>
        <p:spPr>
          <a:xfrm flipV="1">
            <a:off x="7854457" y="1936353"/>
            <a:ext cx="488087" cy="8302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>
            <a:extLst>
              <a:ext uri="{FF2B5EF4-FFF2-40B4-BE49-F238E27FC236}">
                <a16:creationId xmlns:a16="http://schemas.microsoft.com/office/drawing/2014/main" id="{5DB4E838-F4B8-0E4F-B8C3-021074C2D6A5}"/>
              </a:ext>
            </a:extLst>
          </p:cNvPr>
          <p:cNvSpPr/>
          <p:nvPr/>
        </p:nvSpPr>
        <p:spPr>
          <a:xfrm>
            <a:off x="10660271" y="2940436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900" i="0" dirty="0">
                <a:effectLst/>
              </a:rPr>
              <a:t>Chef du portefeuille Traduction</a:t>
            </a:r>
            <a:r>
              <a:rPr lang="fr-CA" sz="900" baseline="30000" dirty="0"/>
              <a:t>4</a:t>
            </a:r>
            <a:endParaRPr lang="fr-CA" sz="900" dirty="0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6546D1A-0C67-9842-85AF-114C33DCEDDB}"/>
              </a:ext>
            </a:extLst>
          </p:cNvPr>
          <p:cNvSpPr/>
          <p:nvPr/>
        </p:nvSpPr>
        <p:spPr>
          <a:xfrm>
            <a:off x="9860069" y="1826290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dirty="0"/>
              <a:t>Adhésion</a:t>
            </a:r>
            <a:endParaRPr lang="fr-CA" sz="900" i="0" dirty="0">
              <a:effectLst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48B6D26D-9E6F-1B4C-ABA2-1EB54C3BBC62}"/>
              </a:ext>
            </a:extLst>
          </p:cNvPr>
          <p:cNvSpPr/>
          <p:nvPr/>
        </p:nvSpPr>
        <p:spPr>
          <a:xfrm>
            <a:off x="17796" y="869164"/>
            <a:ext cx="1232973" cy="6047809"/>
          </a:xfrm>
          <a:prstGeom prst="rect">
            <a:avLst/>
          </a:prstGeom>
          <a:gradFill>
            <a:gsLst>
              <a:gs pos="68000">
                <a:srgbClr val="FFC000"/>
              </a:gs>
              <a:gs pos="0">
                <a:srgbClr val="7030A0"/>
              </a:gs>
              <a:gs pos="100000">
                <a:srgbClr val="FF0000"/>
              </a:gs>
              <a:gs pos="12000">
                <a:srgbClr val="00B0F0"/>
              </a:gs>
              <a:gs pos="33000">
                <a:srgbClr val="00B050"/>
              </a:gs>
              <a:gs pos="50000">
                <a:srgbClr val="FFFF00"/>
              </a:gs>
            </a:gsLst>
            <a:lin ang="5400000" scaled="1"/>
          </a:gra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CA" sz="900" b="1" i="0" dirty="0">
                <a:effectLst/>
              </a:rPr>
              <a:t>C.A. – Stratégique</a:t>
            </a:r>
          </a:p>
          <a:p>
            <a:pPr algn="ctr"/>
            <a:endParaRPr lang="fr-CA" sz="900" b="1" dirty="0"/>
          </a:p>
          <a:p>
            <a:pPr algn="ctr"/>
            <a:endParaRPr lang="fr-CA" sz="900" b="1" i="0" dirty="0">
              <a:effectLst/>
            </a:endParaRPr>
          </a:p>
          <a:p>
            <a:pPr algn="ctr"/>
            <a:endParaRPr lang="fr-CA" sz="900" b="1" dirty="0"/>
          </a:p>
          <a:p>
            <a:pPr algn="ctr"/>
            <a:endParaRPr lang="fr-CA" sz="900" b="1" i="0" dirty="0">
              <a:effectLst/>
            </a:endParaRPr>
          </a:p>
          <a:p>
            <a:pPr algn="ctr"/>
            <a:endParaRPr lang="fr-CA" sz="900" b="1" dirty="0"/>
          </a:p>
          <a:p>
            <a:pPr algn="ctr"/>
            <a:endParaRPr lang="fr-CA" sz="900" b="1" i="0" dirty="0">
              <a:effectLst/>
            </a:endParaRPr>
          </a:p>
          <a:p>
            <a:pPr algn="ctr"/>
            <a:endParaRPr lang="fr-CA" sz="900" b="1" dirty="0"/>
          </a:p>
          <a:p>
            <a:pPr algn="ctr"/>
            <a:endParaRPr lang="fr-CA" sz="900" b="1" i="0" dirty="0">
              <a:effectLst/>
            </a:endParaRPr>
          </a:p>
          <a:p>
            <a:pPr algn="ctr"/>
            <a:endParaRPr lang="fr-CA" sz="900" b="1" dirty="0"/>
          </a:p>
          <a:p>
            <a:pPr algn="ctr"/>
            <a:endParaRPr lang="fr-CA" sz="900" b="1" i="0" dirty="0">
              <a:effectLst/>
            </a:endParaRPr>
          </a:p>
          <a:p>
            <a:pPr algn="ctr"/>
            <a:endParaRPr lang="fr-CA" sz="900" b="1" dirty="0"/>
          </a:p>
          <a:p>
            <a:pPr algn="ctr"/>
            <a:endParaRPr lang="fr-CA" sz="900" b="1" i="0" dirty="0">
              <a:effectLst/>
            </a:endParaRPr>
          </a:p>
          <a:p>
            <a:pPr algn="ctr"/>
            <a:endParaRPr lang="fr-CA" sz="900" b="1" dirty="0"/>
          </a:p>
          <a:p>
            <a:pPr algn="ctr"/>
            <a:endParaRPr lang="fr-CA" sz="900" b="1" i="0" dirty="0">
              <a:effectLst/>
            </a:endParaRPr>
          </a:p>
          <a:p>
            <a:pPr algn="ctr"/>
            <a:endParaRPr lang="fr-CA" sz="900" b="1" i="0" dirty="0">
              <a:effectLst/>
            </a:endParaRPr>
          </a:p>
          <a:p>
            <a:pPr algn="ctr"/>
            <a:endParaRPr lang="fr-CA" sz="900" b="1" i="0" dirty="0">
              <a:effectLst/>
            </a:endParaRPr>
          </a:p>
          <a:p>
            <a:pPr algn="ctr"/>
            <a:r>
              <a:rPr lang="fr-CA" sz="900" b="1" i="0" dirty="0">
                <a:effectLst/>
              </a:rPr>
              <a:t>Nationa</a:t>
            </a:r>
            <a:r>
              <a:rPr lang="fr-CA" sz="900" b="1" dirty="0"/>
              <a:t>l – </a:t>
            </a:r>
            <a:r>
              <a:rPr lang="fr-CA" sz="900" b="1" i="0" dirty="0">
                <a:effectLst/>
              </a:rPr>
              <a:t>Normes</a:t>
            </a:r>
          </a:p>
          <a:p>
            <a:pPr algn="ctr"/>
            <a:endParaRPr lang="fr-CA" sz="900" b="1" i="0" dirty="0">
              <a:effectLst/>
            </a:endParaRPr>
          </a:p>
          <a:p>
            <a:pPr algn="ctr"/>
            <a:endParaRPr lang="fr-CA" sz="900" b="1" dirty="0"/>
          </a:p>
          <a:p>
            <a:pPr algn="ctr"/>
            <a:endParaRPr lang="fr-CA" sz="900" b="1" i="0" dirty="0">
              <a:effectLst/>
            </a:endParaRPr>
          </a:p>
          <a:p>
            <a:pPr algn="ctr"/>
            <a:endParaRPr lang="fr-CA" sz="900" b="1" dirty="0"/>
          </a:p>
          <a:p>
            <a:pPr algn="ctr"/>
            <a:endParaRPr lang="fr-CA" sz="900" b="1" i="0" dirty="0">
              <a:effectLst/>
            </a:endParaRPr>
          </a:p>
          <a:p>
            <a:pPr algn="ctr"/>
            <a:endParaRPr lang="fr-CA" sz="900" b="1" dirty="0"/>
          </a:p>
          <a:p>
            <a:pPr algn="ctr"/>
            <a:endParaRPr lang="fr-CA" sz="900" b="1" i="0" dirty="0">
              <a:effectLst/>
            </a:endParaRPr>
          </a:p>
          <a:p>
            <a:pPr algn="ctr"/>
            <a:r>
              <a:rPr lang="fr-CA" sz="900" b="1" dirty="0"/>
              <a:t>Division – Opérations</a:t>
            </a:r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r>
              <a:rPr lang="fr-CA" sz="900" b="1" i="0" dirty="0">
                <a:effectLst/>
              </a:rPr>
              <a:t>Zone – Exécution</a:t>
            </a:r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r>
              <a:rPr lang="fr-CA" sz="900" b="1" i="0" dirty="0">
                <a:effectLst/>
              </a:rPr>
              <a:t>Patrouille – Implémentation</a:t>
            </a:r>
          </a:p>
          <a:p>
            <a:pPr algn="ctr"/>
            <a:endParaRPr lang="fr-CA" sz="900" b="1" i="0" dirty="0">
              <a:effectLst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73D13EC0-ACC7-334C-91EA-94CF0EB9665A}"/>
              </a:ext>
            </a:extLst>
          </p:cNvPr>
          <p:cNvSpPr/>
          <p:nvPr/>
        </p:nvSpPr>
        <p:spPr>
          <a:xfrm>
            <a:off x="4394054" y="1350870"/>
            <a:ext cx="1152000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Administrateur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054F587-531B-1D4E-96C4-EB0BB85C26D1}"/>
              </a:ext>
            </a:extLst>
          </p:cNvPr>
          <p:cNvSpPr/>
          <p:nvPr/>
        </p:nvSpPr>
        <p:spPr>
          <a:xfrm>
            <a:off x="10493784" y="1355988"/>
            <a:ext cx="1152000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Administrateur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55ED218F-5192-8E46-84D1-2307EB712F58}"/>
              </a:ext>
            </a:extLst>
          </p:cNvPr>
          <p:cNvSpPr/>
          <p:nvPr/>
        </p:nvSpPr>
        <p:spPr>
          <a:xfrm>
            <a:off x="8957052" y="1350870"/>
            <a:ext cx="1152000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Administrateur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8F66E127-9B47-8C4C-BC6F-03D7AC826B61}"/>
              </a:ext>
            </a:extLst>
          </p:cNvPr>
          <p:cNvSpPr/>
          <p:nvPr/>
        </p:nvSpPr>
        <p:spPr>
          <a:xfrm>
            <a:off x="7478035" y="1355988"/>
            <a:ext cx="1152000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Administrateur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B87F2367-5B67-5449-8672-2E546A1242D9}"/>
              </a:ext>
            </a:extLst>
          </p:cNvPr>
          <p:cNvSpPr/>
          <p:nvPr/>
        </p:nvSpPr>
        <p:spPr>
          <a:xfrm>
            <a:off x="5909611" y="1359340"/>
            <a:ext cx="1152000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Administrateur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48FD93D8-8859-304B-8EB4-1120F8A82E95}"/>
              </a:ext>
            </a:extLst>
          </p:cNvPr>
          <p:cNvSpPr/>
          <p:nvPr/>
        </p:nvSpPr>
        <p:spPr>
          <a:xfrm>
            <a:off x="2917278" y="1359340"/>
            <a:ext cx="1152000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Administrateur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74F8A4C0-9946-8646-8948-AE6F44456570}"/>
              </a:ext>
            </a:extLst>
          </p:cNvPr>
          <p:cNvSpPr txBox="1"/>
          <p:nvPr/>
        </p:nvSpPr>
        <p:spPr>
          <a:xfrm>
            <a:off x="10024968" y="5810027"/>
            <a:ext cx="18565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900" dirty="0"/>
              <a:t>Notes:</a:t>
            </a:r>
          </a:p>
          <a:p>
            <a:pPr marL="98425" indent="-98425">
              <a:buAutoNum type="arabicPeriod"/>
            </a:pPr>
            <a:r>
              <a:rPr lang="fr-CA" sz="900" dirty="0"/>
              <a:t>Nommés par le C.A.</a:t>
            </a:r>
          </a:p>
          <a:p>
            <a:pPr marL="98425" indent="-98425">
              <a:buAutoNum type="arabicPeriod"/>
            </a:pPr>
            <a:r>
              <a:rPr lang="fr-CA" sz="900" dirty="0"/>
              <a:t>Élu par les présidents de zone</a:t>
            </a:r>
          </a:p>
          <a:p>
            <a:pPr marL="98425" indent="-98425">
              <a:buFontTx/>
              <a:buAutoNum type="arabicPeriod"/>
            </a:pPr>
            <a:r>
              <a:rPr lang="fr-CA" sz="900" dirty="0"/>
              <a:t>Sélectionné par le C.A.</a:t>
            </a:r>
          </a:p>
          <a:p>
            <a:pPr marL="98425" indent="-98425">
              <a:buAutoNum type="arabicPeriod"/>
            </a:pPr>
            <a:r>
              <a:rPr lang="fr-CA" sz="900" dirty="0"/>
              <a:t>Nommés par le directeur exécutif</a:t>
            </a:r>
          </a:p>
          <a:p>
            <a:pPr marL="98425" indent="-98425">
              <a:buAutoNum type="arabicPeriod"/>
            </a:pPr>
            <a:r>
              <a:rPr lang="fr-CA" sz="900" dirty="0"/>
              <a:t>Élu par les membres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57A91613-E2F3-754E-8AA8-9EE305E62C50}"/>
              </a:ext>
            </a:extLst>
          </p:cNvPr>
          <p:cNvSpPr/>
          <p:nvPr/>
        </p:nvSpPr>
        <p:spPr>
          <a:xfrm>
            <a:off x="6702457" y="1062238"/>
            <a:ext cx="1152000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Président du conseil</a:t>
            </a:r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EB277E2F-C791-1C47-88B2-5E974DF2C535}"/>
              </a:ext>
            </a:extLst>
          </p:cNvPr>
          <p:cNvCxnSpPr>
            <a:cxnSpLocks/>
            <a:endCxn id="4" idx="2"/>
          </p:cNvCxnSpPr>
          <p:nvPr/>
        </p:nvCxnSpPr>
        <p:spPr>
          <a:xfrm flipV="1">
            <a:off x="7278457" y="2134792"/>
            <a:ext cx="0" cy="5965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Rectangle 185">
            <a:extLst>
              <a:ext uri="{FF2B5EF4-FFF2-40B4-BE49-F238E27FC236}">
                <a16:creationId xmlns:a16="http://schemas.microsoft.com/office/drawing/2014/main" id="{5AF0C8AE-41B4-174C-B71A-2A25B12D2BD9}"/>
              </a:ext>
            </a:extLst>
          </p:cNvPr>
          <p:cNvSpPr/>
          <p:nvPr/>
        </p:nvSpPr>
        <p:spPr>
          <a:xfrm>
            <a:off x="2814681" y="6105496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dirty="0"/>
              <a:t>Chefs de patrouille</a:t>
            </a: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88E610EA-A634-F64F-81A0-ADB759EDC227}"/>
              </a:ext>
            </a:extLst>
          </p:cNvPr>
          <p:cNvSpPr/>
          <p:nvPr/>
        </p:nvSpPr>
        <p:spPr>
          <a:xfrm>
            <a:off x="1512167" y="6036246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Relations avec les stations</a:t>
            </a: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3AA65098-6BC4-394A-9BD6-B013F09C7D8C}"/>
              </a:ext>
            </a:extLst>
          </p:cNvPr>
          <p:cNvCxnSpPr>
            <a:cxnSpLocks/>
            <a:stCxn id="68" idx="1"/>
            <a:endCxn id="19" idx="3"/>
          </p:cNvCxnSpPr>
          <p:nvPr/>
        </p:nvCxnSpPr>
        <p:spPr>
          <a:xfrm flipH="1" flipV="1">
            <a:off x="2651173" y="4605136"/>
            <a:ext cx="163508" cy="1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0913DF34-AEC5-7246-8377-E7308111290B}"/>
              </a:ext>
            </a:extLst>
          </p:cNvPr>
          <p:cNvCxnSpPr>
            <a:cxnSpLocks/>
            <a:stCxn id="186" idx="1"/>
            <a:endCxn id="187" idx="3"/>
          </p:cNvCxnSpPr>
          <p:nvPr/>
        </p:nvCxnSpPr>
        <p:spPr>
          <a:xfrm flipH="1">
            <a:off x="2664167" y="6220912"/>
            <a:ext cx="150514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E0B2E430-E180-734C-BDA8-6580EC0157F1}"/>
              </a:ext>
            </a:extLst>
          </p:cNvPr>
          <p:cNvCxnSpPr>
            <a:cxnSpLocks/>
            <a:endCxn id="117" idx="2"/>
          </p:cNvCxnSpPr>
          <p:nvPr/>
        </p:nvCxnSpPr>
        <p:spPr>
          <a:xfrm flipV="1">
            <a:off x="11069784" y="1586820"/>
            <a:ext cx="0" cy="1144545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Arrow Connector 208">
            <a:extLst>
              <a:ext uri="{FF2B5EF4-FFF2-40B4-BE49-F238E27FC236}">
                <a16:creationId xmlns:a16="http://schemas.microsoft.com/office/drawing/2014/main" id="{4A711524-1822-2D48-B48A-61A10066DF98}"/>
              </a:ext>
            </a:extLst>
          </p:cNvPr>
          <p:cNvCxnSpPr>
            <a:cxnSpLocks/>
            <a:endCxn id="120" idx="2"/>
          </p:cNvCxnSpPr>
          <p:nvPr/>
        </p:nvCxnSpPr>
        <p:spPr>
          <a:xfrm flipV="1">
            <a:off x="8054035" y="1586820"/>
            <a:ext cx="0" cy="1144545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Arrow Connector 214">
            <a:extLst>
              <a:ext uri="{FF2B5EF4-FFF2-40B4-BE49-F238E27FC236}">
                <a16:creationId xmlns:a16="http://schemas.microsoft.com/office/drawing/2014/main" id="{9A7400A1-1307-9647-97C2-963196FF6D20}"/>
              </a:ext>
            </a:extLst>
          </p:cNvPr>
          <p:cNvCxnSpPr>
            <a:cxnSpLocks/>
            <a:endCxn id="116" idx="2"/>
          </p:cNvCxnSpPr>
          <p:nvPr/>
        </p:nvCxnSpPr>
        <p:spPr>
          <a:xfrm flipV="1">
            <a:off x="4955492" y="1581702"/>
            <a:ext cx="14562" cy="1149663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Arrow Connector 217">
            <a:extLst>
              <a:ext uri="{FF2B5EF4-FFF2-40B4-BE49-F238E27FC236}">
                <a16:creationId xmlns:a16="http://schemas.microsoft.com/office/drawing/2014/main" id="{EBE0D3BA-AC1D-2F46-9C31-63A2E7EAD0BF}"/>
              </a:ext>
            </a:extLst>
          </p:cNvPr>
          <p:cNvCxnSpPr>
            <a:cxnSpLocks/>
            <a:endCxn id="123" idx="2"/>
          </p:cNvCxnSpPr>
          <p:nvPr/>
        </p:nvCxnSpPr>
        <p:spPr>
          <a:xfrm flipV="1">
            <a:off x="3482641" y="1590172"/>
            <a:ext cx="10637" cy="1141193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00E3416E-EFEA-E745-BE22-84CB1FCDC180}"/>
              </a:ext>
            </a:extLst>
          </p:cNvPr>
          <p:cNvSpPr/>
          <p:nvPr/>
        </p:nvSpPr>
        <p:spPr>
          <a:xfrm>
            <a:off x="5436115" y="4301078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dirty="0"/>
              <a:t>Formation en secourisme avancé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F9E20D1-98AA-3D40-8DA9-F6B9B1CAAAC2}"/>
              </a:ext>
            </a:extLst>
          </p:cNvPr>
          <p:cNvSpPr/>
          <p:nvPr/>
        </p:nvSpPr>
        <p:spPr>
          <a:xfrm>
            <a:off x="5436115" y="4795701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dirty="0"/>
              <a:t>Formation sur pistes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A265BF2-8860-FA43-8928-1E9A77598A2F}"/>
              </a:ext>
            </a:extLst>
          </p:cNvPr>
          <p:cNvSpPr/>
          <p:nvPr/>
        </p:nvSpPr>
        <p:spPr>
          <a:xfrm>
            <a:off x="5434079" y="5151351"/>
            <a:ext cx="1152000" cy="5078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dirty="0"/>
              <a:t>Programme de certification des instructeurs (PCI)</a:t>
            </a:r>
            <a:endParaRPr lang="fr-CA" sz="900" i="0" dirty="0">
              <a:effectLst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7303BCF-C756-E242-A93C-AE91923A9ADF}"/>
              </a:ext>
            </a:extLst>
          </p:cNvPr>
          <p:cNvSpPr/>
          <p:nvPr/>
        </p:nvSpPr>
        <p:spPr>
          <a:xfrm>
            <a:off x="5421866" y="5780163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dirty="0"/>
              <a:t>Perfectionnement professionnel</a:t>
            </a:r>
            <a:endParaRPr lang="fr-CA" sz="900" i="0" dirty="0">
              <a:effectLst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B6E3CBE-44FE-104E-A48C-5CA608199ADF}"/>
              </a:ext>
            </a:extLst>
          </p:cNvPr>
          <p:cNvSpPr/>
          <p:nvPr/>
        </p:nvSpPr>
        <p:spPr>
          <a:xfrm>
            <a:off x="5421866" y="6270721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dirty="0"/>
              <a:t>Production des ressources 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9256CB8-EF5C-9C4D-8823-1F382D81CB49}"/>
              </a:ext>
            </a:extLst>
          </p:cNvPr>
          <p:cNvSpPr/>
          <p:nvPr/>
        </p:nvSpPr>
        <p:spPr>
          <a:xfrm>
            <a:off x="5436115" y="3797311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Sous-chef du portefeuille</a:t>
            </a:r>
          </a:p>
        </p:txBody>
      </p:sp>
      <p:cxnSp>
        <p:nvCxnSpPr>
          <p:cNvPr id="75" name="Elbow Connector 74">
            <a:extLst>
              <a:ext uri="{FF2B5EF4-FFF2-40B4-BE49-F238E27FC236}">
                <a16:creationId xmlns:a16="http://schemas.microsoft.com/office/drawing/2014/main" id="{3296DD77-AE38-F349-98E2-77C904D97C31}"/>
              </a:ext>
            </a:extLst>
          </p:cNvPr>
          <p:cNvCxnSpPr>
            <a:cxnSpLocks/>
            <a:stCxn id="89" idx="3"/>
            <a:endCxn id="100" idx="1"/>
          </p:cNvCxnSpPr>
          <p:nvPr/>
        </p:nvCxnSpPr>
        <p:spPr>
          <a:xfrm>
            <a:off x="9494544" y="1936353"/>
            <a:ext cx="365525" cy="535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>
            <a:extLst>
              <a:ext uri="{FF2B5EF4-FFF2-40B4-BE49-F238E27FC236}">
                <a16:creationId xmlns:a16="http://schemas.microsoft.com/office/drawing/2014/main" id="{426A1170-6E88-FB4F-AE3A-B6B248E6D923}"/>
              </a:ext>
            </a:extLst>
          </p:cNvPr>
          <p:cNvCxnSpPr>
            <a:cxnSpLocks/>
            <a:stCxn id="8" idx="3"/>
            <a:endCxn id="5" idx="1"/>
          </p:cNvCxnSpPr>
          <p:nvPr/>
        </p:nvCxnSpPr>
        <p:spPr>
          <a:xfrm flipV="1">
            <a:off x="2655880" y="1253142"/>
            <a:ext cx="158801" cy="346587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6DE3D1BB-942B-8E42-A883-465D429A439B}"/>
              </a:ext>
            </a:extLst>
          </p:cNvPr>
          <p:cNvSpPr/>
          <p:nvPr/>
        </p:nvSpPr>
        <p:spPr>
          <a:xfrm>
            <a:off x="1499173" y="1850208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900" dirty="0"/>
              <a:t>Comité sur la gouvernance</a:t>
            </a:r>
            <a:r>
              <a:rPr lang="fr-CA" sz="900" baseline="30000" dirty="0"/>
              <a:t>1</a:t>
            </a:r>
            <a:endParaRPr lang="fr-CA" sz="900" i="0" baseline="30000" dirty="0">
              <a:effectLst/>
            </a:endParaRPr>
          </a:p>
        </p:txBody>
      </p:sp>
      <p:cxnSp>
        <p:nvCxnSpPr>
          <p:cNvPr id="70" name="Elbow Connector 69">
            <a:extLst>
              <a:ext uri="{FF2B5EF4-FFF2-40B4-BE49-F238E27FC236}">
                <a16:creationId xmlns:a16="http://schemas.microsoft.com/office/drawing/2014/main" id="{B6550049-F70A-0246-AACA-7EABF4971349}"/>
              </a:ext>
            </a:extLst>
          </p:cNvPr>
          <p:cNvCxnSpPr>
            <a:cxnSpLocks/>
            <a:stCxn id="69" idx="3"/>
            <a:endCxn id="5" idx="1"/>
          </p:cNvCxnSpPr>
          <p:nvPr/>
        </p:nvCxnSpPr>
        <p:spPr>
          <a:xfrm flipV="1">
            <a:off x="2651173" y="1253142"/>
            <a:ext cx="163508" cy="78173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104A401D-9C19-1B48-8A56-4151B5DFF27F}"/>
              </a:ext>
            </a:extLst>
          </p:cNvPr>
          <p:cNvSpPr/>
          <p:nvPr/>
        </p:nvSpPr>
        <p:spPr>
          <a:xfrm>
            <a:off x="10649498" y="3786289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Communications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6686348-9954-8547-B876-6ED548E15AD5}"/>
              </a:ext>
            </a:extLst>
          </p:cNvPr>
          <p:cNvSpPr/>
          <p:nvPr/>
        </p:nvSpPr>
        <p:spPr>
          <a:xfrm>
            <a:off x="10662662" y="4164803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Gouvernance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94CFADC-52D5-3947-93A2-0ECC9CAF6BED}"/>
              </a:ext>
            </a:extLst>
          </p:cNvPr>
          <p:cNvSpPr/>
          <p:nvPr/>
        </p:nvSpPr>
        <p:spPr>
          <a:xfrm>
            <a:off x="8342544" y="2283779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Liaison avec les membres</a:t>
            </a:r>
          </a:p>
        </p:txBody>
      </p:sp>
      <p:cxnSp>
        <p:nvCxnSpPr>
          <p:cNvPr id="73" name="Elbow Connector 72">
            <a:extLst>
              <a:ext uri="{FF2B5EF4-FFF2-40B4-BE49-F238E27FC236}">
                <a16:creationId xmlns:a16="http://schemas.microsoft.com/office/drawing/2014/main" id="{95565610-1F78-D242-AA11-BC71950F90E9}"/>
              </a:ext>
            </a:extLst>
          </p:cNvPr>
          <p:cNvCxnSpPr>
            <a:cxnSpLocks/>
            <a:stCxn id="4" idx="3"/>
            <a:endCxn id="71" idx="1"/>
          </p:cNvCxnSpPr>
          <p:nvPr/>
        </p:nvCxnSpPr>
        <p:spPr>
          <a:xfrm>
            <a:off x="7854457" y="2019376"/>
            <a:ext cx="488087" cy="449069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6296F84B-A15E-3B42-9C11-429A4D58D5E5}"/>
              </a:ext>
            </a:extLst>
          </p:cNvPr>
          <p:cNvSpPr/>
          <p:nvPr/>
        </p:nvSpPr>
        <p:spPr>
          <a:xfrm>
            <a:off x="1499173" y="2971036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dirty="0"/>
              <a:t>Chef du portefeuille RH</a:t>
            </a:r>
            <a:endParaRPr lang="fr-CA" sz="900" i="0" dirty="0"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D8F866-9E29-B692-8093-E55302BE7795}"/>
              </a:ext>
            </a:extLst>
          </p:cNvPr>
          <p:cNvSpPr txBox="1"/>
          <p:nvPr/>
        </p:nvSpPr>
        <p:spPr>
          <a:xfrm>
            <a:off x="10649498" y="196995"/>
            <a:ext cx="134844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900" dirty="0"/>
              <a:t>Révision 10 (2025-08-28)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EBFB76-31C2-6068-9CEC-EB748EAD8CEA}"/>
              </a:ext>
            </a:extLst>
          </p:cNvPr>
          <p:cNvSpPr/>
          <p:nvPr/>
        </p:nvSpPr>
        <p:spPr>
          <a:xfrm>
            <a:off x="1499173" y="2296706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900" i="0" dirty="0">
                <a:effectLst/>
              </a:rPr>
              <a:t>Comité consultatif médical</a:t>
            </a:r>
          </a:p>
        </p:txBody>
      </p:sp>
      <p:cxnSp>
        <p:nvCxnSpPr>
          <p:cNvPr id="6" name="Elbow Connector 5">
            <a:extLst>
              <a:ext uri="{FF2B5EF4-FFF2-40B4-BE49-F238E27FC236}">
                <a16:creationId xmlns:a16="http://schemas.microsoft.com/office/drawing/2014/main" id="{5A73592D-0BF7-840D-22D6-AA9E553F214F}"/>
              </a:ext>
            </a:extLst>
          </p:cNvPr>
          <p:cNvCxnSpPr>
            <a:cxnSpLocks/>
            <a:stCxn id="3" idx="3"/>
            <a:endCxn id="5" idx="1"/>
          </p:cNvCxnSpPr>
          <p:nvPr/>
        </p:nvCxnSpPr>
        <p:spPr>
          <a:xfrm flipV="1">
            <a:off x="2651173" y="1253142"/>
            <a:ext cx="163508" cy="122823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6F127BB4-4047-82EA-B27C-44B0DA7BA633}"/>
              </a:ext>
            </a:extLst>
          </p:cNvPr>
          <p:cNvSpPr/>
          <p:nvPr/>
        </p:nvSpPr>
        <p:spPr>
          <a:xfrm>
            <a:off x="10660271" y="4543317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Secourisme avancé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C4CBDE4-46C6-B5F2-8DCF-27FE8C71285A}"/>
              </a:ext>
            </a:extLst>
          </p:cNvPr>
          <p:cNvSpPr/>
          <p:nvPr/>
        </p:nvSpPr>
        <p:spPr>
          <a:xfrm>
            <a:off x="10662662" y="4932516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Sur pistes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F0BDF54-BD74-B38F-3E07-794FF7EC779E}"/>
              </a:ext>
            </a:extLst>
          </p:cNvPr>
          <p:cNvSpPr/>
          <p:nvPr/>
        </p:nvSpPr>
        <p:spPr>
          <a:xfrm>
            <a:off x="10663910" y="5309257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dirty="0"/>
              <a:t>PCI</a:t>
            </a:r>
            <a:endParaRPr lang="fr-CA" sz="900" i="0" dirty="0">
              <a:effectLst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0050E43-ABCE-0EEB-365D-D01A8DAA4024}"/>
              </a:ext>
            </a:extLst>
          </p:cNvPr>
          <p:cNvSpPr/>
          <p:nvPr/>
        </p:nvSpPr>
        <p:spPr>
          <a:xfrm>
            <a:off x="9364433" y="2955360"/>
            <a:ext cx="1152000" cy="5078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900" dirty="0"/>
              <a:t>Chef du portefeuille Technologie de l’information </a:t>
            </a:r>
            <a:r>
              <a:rPr lang="fr-CA" sz="900" baseline="30000" dirty="0"/>
              <a:t>4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B28561A-B6A4-97BE-57FD-DCDCF3764AF5}"/>
              </a:ext>
            </a:extLst>
          </p:cNvPr>
          <p:cNvSpPr/>
          <p:nvPr/>
        </p:nvSpPr>
        <p:spPr>
          <a:xfrm>
            <a:off x="9364433" y="3800678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Site web (techno)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751A475-899A-3C97-E677-F31823919477}"/>
              </a:ext>
            </a:extLst>
          </p:cNvPr>
          <p:cNvSpPr/>
          <p:nvPr/>
        </p:nvSpPr>
        <p:spPr>
          <a:xfrm>
            <a:off x="9377319" y="4166643"/>
            <a:ext cx="1152000" cy="5078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Plateforme de gestion de la formation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773F95F-DBFC-70C4-204D-0DD3F09752A0}"/>
              </a:ext>
            </a:extLst>
          </p:cNvPr>
          <p:cNvSpPr/>
          <p:nvPr/>
        </p:nvSpPr>
        <p:spPr>
          <a:xfrm>
            <a:off x="9377319" y="4813820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Yeti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63485B1-82CB-3218-4270-327EC4C8A102}"/>
              </a:ext>
            </a:extLst>
          </p:cNvPr>
          <p:cNvSpPr/>
          <p:nvPr/>
        </p:nvSpPr>
        <p:spPr>
          <a:xfrm>
            <a:off x="9377319" y="5180034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Microsoft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3DE3AEF-E175-A9D5-9B03-C5E5671CB546}"/>
              </a:ext>
            </a:extLst>
          </p:cNvPr>
          <p:cNvSpPr/>
          <p:nvPr/>
        </p:nvSpPr>
        <p:spPr>
          <a:xfrm>
            <a:off x="9377319" y="5543766"/>
            <a:ext cx="1152000" cy="2308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900" i="0" dirty="0">
                <a:effectLst/>
              </a:rPr>
              <a:t>Contrats TI</a:t>
            </a:r>
          </a:p>
        </p:txBody>
      </p:sp>
    </p:spTree>
    <p:extLst>
      <p:ext uri="{BB962C8B-B14F-4D97-AF65-F5344CB8AC3E}">
        <p14:creationId xmlns:p14="http://schemas.microsoft.com/office/powerpoint/2010/main" val="1492472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0C7A96A-5C66-707E-778D-86E73C877667}"/>
              </a:ext>
            </a:extLst>
          </p:cNvPr>
          <p:cNvSpPr/>
          <p:nvPr/>
        </p:nvSpPr>
        <p:spPr>
          <a:xfrm>
            <a:off x="9257321" y="820767"/>
            <a:ext cx="1746000" cy="4860000"/>
          </a:xfrm>
          <a:prstGeom prst="rect">
            <a:avLst/>
          </a:prstGeom>
          <a:gradFill>
            <a:gsLst>
              <a:gs pos="49000">
                <a:srgbClr val="FFC000"/>
              </a:gs>
              <a:gs pos="0">
                <a:srgbClr val="7030A0"/>
              </a:gs>
              <a:gs pos="100000">
                <a:srgbClr val="FF0000"/>
              </a:gs>
              <a:gs pos="12000">
                <a:srgbClr val="00B0F0"/>
              </a:gs>
              <a:gs pos="22000">
                <a:srgbClr val="00B050"/>
              </a:gs>
              <a:gs pos="30000">
                <a:srgbClr val="FFFF00"/>
              </a:gs>
            </a:gsLst>
            <a:lin ang="5400000" scaled="1"/>
          </a:gra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CA" sz="900" b="1" dirty="0" err="1"/>
              <a:t>BoD</a:t>
            </a:r>
            <a:r>
              <a:rPr lang="fr-CA" sz="900" b="1" i="0" dirty="0">
                <a:effectLst/>
              </a:rPr>
              <a:t> – Strategic</a:t>
            </a:r>
          </a:p>
          <a:p>
            <a:pPr algn="ctr"/>
            <a:endParaRPr lang="fr-CA" sz="900" b="1" dirty="0"/>
          </a:p>
          <a:p>
            <a:pPr algn="ctr"/>
            <a:endParaRPr lang="fr-CA" sz="900" b="1" i="0" dirty="0">
              <a:effectLst/>
            </a:endParaRPr>
          </a:p>
          <a:p>
            <a:pPr algn="ctr"/>
            <a:endParaRPr lang="fr-CA" sz="900" b="1" i="0" dirty="0">
              <a:effectLst/>
            </a:endParaRPr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i="0" dirty="0">
              <a:effectLst/>
            </a:endParaRPr>
          </a:p>
          <a:p>
            <a:pPr algn="ctr"/>
            <a:r>
              <a:rPr lang="fr-CA" sz="900" b="1" i="0" dirty="0">
                <a:effectLst/>
              </a:rPr>
              <a:t>Nationa</a:t>
            </a:r>
            <a:r>
              <a:rPr lang="fr-CA" sz="900" b="1" dirty="0"/>
              <a:t>l – Standard</a:t>
            </a:r>
            <a:r>
              <a:rPr lang="fr-CA" sz="900" b="1" i="0" dirty="0">
                <a:effectLst/>
              </a:rPr>
              <a:t>s</a:t>
            </a:r>
          </a:p>
          <a:p>
            <a:pPr algn="ctr"/>
            <a:endParaRPr lang="fr-CA" sz="900" b="1" i="0" dirty="0">
              <a:effectLst/>
            </a:endParaRPr>
          </a:p>
          <a:p>
            <a:pPr algn="ctr"/>
            <a:endParaRPr lang="fr-CA" sz="900" b="1" dirty="0"/>
          </a:p>
          <a:p>
            <a:pPr algn="ctr"/>
            <a:endParaRPr lang="fr-CA" sz="900" b="1" i="0" dirty="0">
              <a:effectLst/>
            </a:endParaRPr>
          </a:p>
          <a:p>
            <a:pPr algn="ctr"/>
            <a:r>
              <a:rPr lang="fr-CA" sz="900" b="1" dirty="0"/>
              <a:t>Division – Operations</a:t>
            </a:r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r>
              <a:rPr lang="fr-CA" sz="900" b="1" i="0" dirty="0">
                <a:effectLst/>
              </a:rPr>
              <a:t>Zone – </a:t>
            </a:r>
            <a:r>
              <a:rPr lang="fr-CA" sz="900" b="1" i="0" dirty="0" err="1">
                <a:effectLst/>
              </a:rPr>
              <a:t>Execution</a:t>
            </a:r>
            <a:endParaRPr lang="fr-CA" sz="900" b="1" i="0" dirty="0">
              <a:effectLst/>
            </a:endParaRPr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r>
              <a:rPr lang="fr-CA" sz="900" b="1" i="0" dirty="0" err="1">
                <a:effectLst/>
              </a:rPr>
              <a:t>Patrol</a:t>
            </a:r>
            <a:r>
              <a:rPr lang="fr-CA" sz="900" b="1" i="0" dirty="0">
                <a:effectLst/>
              </a:rPr>
              <a:t> – </a:t>
            </a:r>
            <a:r>
              <a:rPr lang="fr-CA" sz="900" b="1" i="0" dirty="0" err="1">
                <a:effectLst/>
              </a:rPr>
              <a:t>Implementation</a:t>
            </a:r>
            <a:endParaRPr lang="fr-CA" sz="900" b="1" i="0" dirty="0">
              <a:effectLst/>
            </a:endParaRPr>
          </a:p>
          <a:p>
            <a:pPr algn="ctr"/>
            <a:endParaRPr lang="fr-CA" sz="900" b="1" i="0" dirty="0">
              <a:effectLst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AAB43ADD-7438-9845-84B8-C86C82B1B926}"/>
              </a:ext>
            </a:extLst>
          </p:cNvPr>
          <p:cNvSpPr txBox="1"/>
          <p:nvPr/>
        </p:nvSpPr>
        <p:spPr>
          <a:xfrm>
            <a:off x="1047232" y="2186216"/>
            <a:ext cx="7383090" cy="892552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Training and Development Program Production Team</a:t>
            </a:r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1000" dirty="0"/>
          </a:p>
        </p:txBody>
      </p:sp>
      <p:sp>
        <p:nvSpPr>
          <p:cNvPr id="15" name="Rectangle 14"/>
          <p:cNvSpPr/>
          <p:nvPr/>
        </p:nvSpPr>
        <p:spPr>
          <a:xfrm>
            <a:off x="4162777" y="922170"/>
            <a:ext cx="1152000" cy="5078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i="0" dirty="0">
                <a:effectLst/>
              </a:rPr>
              <a:t>Training &amp; Development Portfolio </a:t>
            </a:r>
            <a:r>
              <a:rPr lang="en-US" sz="900" dirty="0"/>
              <a:t>Leader</a:t>
            </a:r>
            <a:r>
              <a:rPr lang="en-US" sz="900" i="0" dirty="0">
                <a:effectLst/>
              </a:rPr>
              <a:t> </a:t>
            </a:r>
            <a:r>
              <a:rPr lang="en-US" sz="900" baseline="30000" dirty="0"/>
              <a:t>4</a:t>
            </a:r>
            <a:endParaRPr lang="en-US" sz="900" i="0" dirty="0">
              <a:effectLst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58199" y="4921331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dirty="0"/>
              <a:t>AFA Symposium Coordinator</a:t>
            </a:r>
            <a:endParaRPr lang="en-US" sz="900" i="0" dirty="0">
              <a:effectLst/>
            </a:endParaRPr>
          </a:p>
        </p:txBody>
      </p:sp>
      <p:pic>
        <p:nvPicPr>
          <p:cNvPr id="32" name="Picture 3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7" y="0"/>
            <a:ext cx="1943100" cy="64262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3734748" y="55973"/>
            <a:ext cx="4341369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i="0" dirty="0">
                <a:effectLst/>
              </a:rPr>
              <a:t>National</a:t>
            </a:r>
          </a:p>
          <a:p>
            <a:pPr algn="ctr"/>
            <a:r>
              <a:rPr lang="en-US" b="1" dirty="0"/>
              <a:t>Training &amp; Development Portfolio</a:t>
            </a:r>
            <a:endParaRPr lang="en-US" b="1" i="0" dirty="0">
              <a:effectLst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158199" y="2409582"/>
            <a:ext cx="1152000" cy="5078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i="0" dirty="0">
                <a:effectLst/>
              </a:rPr>
              <a:t>National Manager</a:t>
            </a:r>
          </a:p>
          <a:p>
            <a:pPr algn="ctr"/>
            <a:r>
              <a:rPr lang="en-US" sz="900" dirty="0"/>
              <a:t>Advanced First Aid  Training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158199" y="3194346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i="0" dirty="0">
                <a:effectLst/>
              </a:rPr>
              <a:t>AFA Content Coordinator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158199" y="3766812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i="0" dirty="0">
                <a:effectLst/>
              </a:rPr>
              <a:t>AFA Evaluation Coordinator</a:t>
            </a: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5AF0C8AE-41B4-174C-B71A-2A25B12D2BD9}"/>
              </a:ext>
            </a:extLst>
          </p:cNvPr>
          <p:cNvSpPr/>
          <p:nvPr/>
        </p:nvSpPr>
        <p:spPr>
          <a:xfrm>
            <a:off x="1158199" y="4336097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dirty="0"/>
              <a:t>Pre-Hospital Care Advisory Committee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D7775CC-7814-2345-B283-DCB446C8CE80}"/>
              </a:ext>
            </a:extLst>
          </p:cNvPr>
          <p:cNvSpPr/>
          <p:nvPr/>
        </p:nvSpPr>
        <p:spPr>
          <a:xfrm>
            <a:off x="2669338" y="4918816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dirty="0"/>
              <a:t>On Snow Symposium Coord.</a:t>
            </a:r>
            <a:endParaRPr lang="en-US" sz="900" i="0" dirty="0">
              <a:effectLst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67500D1-2C0D-644D-8C20-E3352845394F}"/>
              </a:ext>
            </a:extLst>
          </p:cNvPr>
          <p:cNvSpPr/>
          <p:nvPr/>
        </p:nvSpPr>
        <p:spPr>
          <a:xfrm>
            <a:off x="2696493" y="4342814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i="0" dirty="0">
                <a:effectLst/>
              </a:rPr>
              <a:t>Avalanche Program Coordinator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A6D95E8-77AC-1047-9B7E-749C09F41C1B}"/>
              </a:ext>
            </a:extLst>
          </p:cNvPr>
          <p:cNvSpPr/>
          <p:nvPr/>
        </p:nvSpPr>
        <p:spPr>
          <a:xfrm>
            <a:off x="2696493" y="2409582"/>
            <a:ext cx="1152000" cy="5078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dirty="0"/>
              <a:t>National Manager</a:t>
            </a:r>
            <a:endParaRPr lang="en-US" sz="900" i="0" dirty="0">
              <a:effectLst/>
            </a:endParaRPr>
          </a:p>
          <a:p>
            <a:pPr algn="ctr"/>
            <a:r>
              <a:rPr lang="en-US" sz="900" dirty="0"/>
              <a:t>On Snow Training</a:t>
            </a:r>
          </a:p>
          <a:p>
            <a:pPr algn="ctr"/>
            <a:endParaRPr lang="en-US" sz="900" i="0" dirty="0">
              <a:effectLst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0B7408D-B354-BC42-B16B-25F4C2C77DA8}"/>
              </a:ext>
            </a:extLst>
          </p:cNvPr>
          <p:cNvSpPr/>
          <p:nvPr/>
        </p:nvSpPr>
        <p:spPr>
          <a:xfrm>
            <a:off x="2696493" y="3188063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i="0" dirty="0">
                <a:effectLst/>
              </a:rPr>
              <a:t>Alpine On Snow Content Coordinator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52ED619-26DF-EE49-B883-6069BAD14E16}"/>
              </a:ext>
            </a:extLst>
          </p:cNvPr>
          <p:cNvSpPr/>
          <p:nvPr/>
        </p:nvSpPr>
        <p:spPr>
          <a:xfrm>
            <a:off x="2696493" y="3766812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i="0" dirty="0">
                <a:effectLst/>
              </a:rPr>
              <a:t>Nordic On Snow Content Coordinator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482750D-A694-144D-9661-6A91E9FB75E9}"/>
              </a:ext>
            </a:extLst>
          </p:cNvPr>
          <p:cNvSpPr/>
          <p:nvPr/>
        </p:nvSpPr>
        <p:spPr>
          <a:xfrm>
            <a:off x="4191360" y="4338079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dirty="0"/>
              <a:t>On Snow Instructor Coordinator</a:t>
            </a:r>
            <a:endParaRPr lang="en-US" sz="900" i="0" dirty="0">
              <a:effectLst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23AA46B-BE8E-554F-B852-1A119DFC966E}"/>
              </a:ext>
            </a:extLst>
          </p:cNvPr>
          <p:cNvSpPr/>
          <p:nvPr/>
        </p:nvSpPr>
        <p:spPr>
          <a:xfrm>
            <a:off x="4198110" y="2409582"/>
            <a:ext cx="1152000" cy="5078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dirty="0"/>
              <a:t>National Manager</a:t>
            </a:r>
            <a:endParaRPr lang="en-US" sz="900" i="0" dirty="0">
              <a:effectLst/>
            </a:endParaRPr>
          </a:p>
          <a:p>
            <a:pPr algn="ctr"/>
            <a:r>
              <a:rPr lang="en-US" sz="900" dirty="0"/>
              <a:t>Instructor Cert. Program</a:t>
            </a:r>
            <a:endParaRPr lang="en-US" sz="900" i="0" dirty="0">
              <a:effectLst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D205C25-5621-3443-9415-D852CE7429E8}"/>
              </a:ext>
            </a:extLst>
          </p:cNvPr>
          <p:cNvSpPr/>
          <p:nvPr/>
        </p:nvSpPr>
        <p:spPr>
          <a:xfrm>
            <a:off x="4198110" y="3191950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i="0" dirty="0">
                <a:effectLst/>
              </a:rPr>
              <a:t>Instructor Training Coordinator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2AFC375-E88A-E14C-ABFC-0B6BCF8F280C}"/>
              </a:ext>
            </a:extLst>
          </p:cNvPr>
          <p:cNvSpPr/>
          <p:nvPr/>
        </p:nvSpPr>
        <p:spPr>
          <a:xfrm>
            <a:off x="4191360" y="3766812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i="0" dirty="0">
                <a:effectLst/>
              </a:rPr>
              <a:t>AFA Instructor Coordinator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D33DDF51-BD7F-EB44-89A6-A78658F57842}"/>
              </a:ext>
            </a:extLst>
          </p:cNvPr>
          <p:cNvSpPr/>
          <p:nvPr/>
        </p:nvSpPr>
        <p:spPr>
          <a:xfrm>
            <a:off x="5652771" y="2409582"/>
            <a:ext cx="1152000" cy="5078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dirty="0"/>
              <a:t>National Manager</a:t>
            </a:r>
            <a:endParaRPr lang="en-US" sz="900" i="0" dirty="0">
              <a:effectLst/>
            </a:endParaRPr>
          </a:p>
          <a:p>
            <a:pPr algn="ctr"/>
            <a:r>
              <a:rPr lang="en-US" sz="900" dirty="0"/>
              <a:t>Professional Development</a:t>
            </a:r>
            <a:endParaRPr lang="en-US" sz="900" i="0" dirty="0">
              <a:effectLst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4609238-001E-4F44-81C1-AAA85244E0A1}"/>
              </a:ext>
            </a:extLst>
          </p:cNvPr>
          <p:cNvSpPr/>
          <p:nvPr/>
        </p:nvSpPr>
        <p:spPr>
          <a:xfrm>
            <a:off x="5652771" y="3193139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i="0" dirty="0">
                <a:effectLst/>
              </a:rPr>
              <a:t>Prof. Dev. Content Coordinator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4ACD57C-E599-144B-9E6A-0F5CACB6F03D}"/>
              </a:ext>
            </a:extLst>
          </p:cNvPr>
          <p:cNvSpPr/>
          <p:nvPr/>
        </p:nvSpPr>
        <p:spPr>
          <a:xfrm>
            <a:off x="7129693" y="4911972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dirty="0"/>
              <a:t>Media &amp; Graphics Coordinator</a:t>
            </a:r>
            <a:endParaRPr lang="en-US" sz="900" i="0" dirty="0">
              <a:effectLst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21C0645-2AA6-1B4F-A6A8-2E59BBBA2CE9}"/>
              </a:ext>
            </a:extLst>
          </p:cNvPr>
          <p:cNvSpPr/>
          <p:nvPr/>
        </p:nvSpPr>
        <p:spPr>
          <a:xfrm>
            <a:off x="7129693" y="4336666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i="0" dirty="0">
                <a:effectLst/>
              </a:rPr>
              <a:t>Resource Production Coordinator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24B3378-2C18-CC4E-BFFA-55CBBBDB8614}"/>
              </a:ext>
            </a:extLst>
          </p:cNvPr>
          <p:cNvSpPr/>
          <p:nvPr/>
        </p:nvSpPr>
        <p:spPr>
          <a:xfrm>
            <a:off x="7129693" y="2409581"/>
            <a:ext cx="1152000" cy="5078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dirty="0"/>
              <a:t>National Manager</a:t>
            </a:r>
            <a:endParaRPr lang="en-US" sz="900" i="0" dirty="0">
              <a:effectLst/>
            </a:endParaRPr>
          </a:p>
          <a:p>
            <a:pPr algn="ctr"/>
            <a:r>
              <a:rPr lang="en-US" sz="900" dirty="0"/>
              <a:t>Resource</a:t>
            </a:r>
          </a:p>
          <a:p>
            <a:pPr algn="ctr"/>
            <a:r>
              <a:rPr lang="en-US" sz="900" dirty="0"/>
              <a:t>Production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B71FF9BA-685A-464E-ADA6-B0A4C95E5A74}"/>
              </a:ext>
            </a:extLst>
          </p:cNvPr>
          <p:cNvSpPr/>
          <p:nvPr/>
        </p:nvSpPr>
        <p:spPr>
          <a:xfrm>
            <a:off x="7121556" y="3190093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i="0" dirty="0">
                <a:effectLst/>
              </a:rPr>
              <a:t>Resource Coordinator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6EAB0CF-AF6C-5443-9972-64440AE61E1A}"/>
              </a:ext>
            </a:extLst>
          </p:cNvPr>
          <p:cNvSpPr/>
          <p:nvPr/>
        </p:nvSpPr>
        <p:spPr>
          <a:xfrm>
            <a:off x="7121556" y="3765399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i="0" dirty="0">
                <a:effectLst/>
              </a:rPr>
              <a:t>Manual</a:t>
            </a:r>
          </a:p>
          <a:p>
            <a:pPr algn="ctr"/>
            <a:r>
              <a:rPr lang="en-US" sz="900" i="0" dirty="0">
                <a:effectLst/>
              </a:rPr>
              <a:t>Coordinator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5F4049B-4426-6F42-88AA-FA4AD0E0B0DD}"/>
              </a:ext>
            </a:extLst>
          </p:cNvPr>
          <p:cNvSpPr/>
          <p:nvPr/>
        </p:nvSpPr>
        <p:spPr>
          <a:xfrm>
            <a:off x="7129693" y="5484539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i="0" dirty="0">
                <a:effectLst/>
              </a:rPr>
              <a:t>eLearning Resource Coordinator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F8138FB0-01A5-C949-AB10-E40808AA8A17}"/>
              </a:ext>
            </a:extLst>
          </p:cNvPr>
          <p:cNvCxnSpPr>
            <a:cxnSpLocks/>
            <a:stCxn id="95" idx="0"/>
            <a:endCxn id="15" idx="2"/>
          </p:cNvCxnSpPr>
          <p:nvPr/>
        </p:nvCxnSpPr>
        <p:spPr>
          <a:xfrm flipV="1">
            <a:off x="4738777" y="1430001"/>
            <a:ext cx="0" cy="7562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ACF2F274-B3EF-6C46-8837-7566BA8BC654}"/>
              </a:ext>
            </a:extLst>
          </p:cNvPr>
          <p:cNvSpPr/>
          <p:nvPr/>
        </p:nvSpPr>
        <p:spPr>
          <a:xfrm>
            <a:off x="7147739" y="1497942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i="0" dirty="0">
                <a:effectLst/>
              </a:rPr>
              <a:t>Deputy </a:t>
            </a:r>
            <a:r>
              <a:rPr lang="en-US" sz="900" dirty="0"/>
              <a:t>Portfolio</a:t>
            </a:r>
          </a:p>
          <a:p>
            <a:pPr algn="ctr"/>
            <a:r>
              <a:rPr lang="en-US" sz="900" i="0" dirty="0">
                <a:effectLst/>
              </a:rPr>
              <a:t>Leader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4AD7A29-2161-3E47-9DF4-234F3D98489B}"/>
              </a:ext>
            </a:extLst>
          </p:cNvPr>
          <p:cNvSpPr txBox="1"/>
          <p:nvPr/>
        </p:nvSpPr>
        <p:spPr>
          <a:xfrm>
            <a:off x="9332106" y="2176160"/>
            <a:ext cx="1585981" cy="3416320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Training Delivery</a:t>
            </a:r>
          </a:p>
          <a:p>
            <a:pPr algn="ctr"/>
            <a:endParaRPr lang="en-US" sz="1000" b="1" dirty="0"/>
          </a:p>
          <a:p>
            <a:pPr algn="ctr"/>
            <a:endParaRPr lang="en-US" sz="1000" b="1" dirty="0"/>
          </a:p>
          <a:p>
            <a:pPr algn="ctr"/>
            <a:endParaRPr lang="en-US" sz="1000" b="1" dirty="0"/>
          </a:p>
          <a:p>
            <a:pPr algn="ctr"/>
            <a:endParaRPr lang="en-US" sz="1000" b="1" dirty="0"/>
          </a:p>
          <a:p>
            <a:pPr algn="ctr"/>
            <a:endParaRPr lang="en-US" sz="1000" b="1" dirty="0"/>
          </a:p>
          <a:p>
            <a:pPr algn="ctr"/>
            <a:endParaRPr lang="en-US" sz="1000" b="1" dirty="0"/>
          </a:p>
          <a:p>
            <a:pPr algn="ctr"/>
            <a:endParaRPr lang="en-US" sz="1000" b="1" dirty="0"/>
          </a:p>
          <a:p>
            <a:pPr algn="ctr"/>
            <a:endParaRPr lang="en-US" sz="1000" b="1" dirty="0"/>
          </a:p>
          <a:p>
            <a:pPr algn="ctr"/>
            <a:endParaRPr lang="en-US" sz="1000" b="1" dirty="0"/>
          </a:p>
          <a:p>
            <a:pPr algn="ctr"/>
            <a:endParaRPr lang="en-US" sz="1000" b="1" dirty="0"/>
          </a:p>
          <a:p>
            <a:pPr algn="ctr"/>
            <a:endParaRPr lang="en-US" sz="1000" b="1" dirty="0"/>
          </a:p>
          <a:p>
            <a:pPr algn="ctr"/>
            <a:endParaRPr lang="en-US" sz="1000" b="1" dirty="0"/>
          </a:p>
          <a:p>
            <a:pPr algn="ctr"/>
            <a:endParaRPr lang="en-US" sz="1000" b="1" dirty="0"/>
          </a:p>
          <a:p>
            <a:pPr algn="ctr"/>
            <a:endParaRPr lang="en-US" sz="1000" dirty="0"/>
          </a:p>
          <a:p>
            <a:pPr algn="ctr"/>
            <a:endParaRPr lang="en-US" sz="1000" dirty="0"/>
          </a:p>
          <a:p>
            <a:pPr algn="ctr"/>
            <a:endParaRPr lang="en-US" sz="1000" dirty="0"/>
          </a:p>
          <a:p>
            <a:pPr algn="ctr"/>
            <a:endParaRPr lang="en-US" sz="1000" dirty="0"/>
          </a:p>
          <a:p>
            <a:pPr algn="ctr"/>
            <a:endParaRPr lang="en-US" sz="1000" dirty="0"/>
          </a:p>
          <a:p>
            <a:pPr algn="ctr"/>
            <a:endParaRPr lang="en-US" sz="800" dirty="0"/>
          </a:p>
          <a:p>
            <a:pPr algn="ctr"/>
            <a:endParaRPr lang="en-US" sz="800" dirty="0"/>
          </a:p>
          <a:p>
            <a:pPr algn="ctr"/>
            <a:endParaRPr lang="en-US" sz="1000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59A71C1-E970-BE49-9C54-EE8F6851FA90}"/>
              </a:ext>
            </a:extLst>
          </p:cNvPr>
          <p:cNvSpPr/>
          <p:nvPr/>
        </p:nvSpPr>
        <p:spPr>
          <a:xfrm>
            <a:off x="9549097" y="4528473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dirty="0"/>
              <a:t>Instructors</a:t>
            </a:r>
          </a:p>
          <a:p>
            <a:pPr algn="ctr"/>
            <a:endParaRPr lang="en-US" sz="900" i="0" dirty="0">
              <a:effectLst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B8A7DC2C-13E4-9B4E-AF31-821C297A1DB7}"/>
              </a:ext>
            </a:extLst>
          </p:cNvPr>
          <p:cNvSpPr/>
          <p:nvPr/>
        </p:nvSpPr>
        <p:spPr>
          <a:xfrm>
            <a:off x="9546361" y="3940556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i="0" dirty="0">
                <a:effectLst/>
              </a:rPr>
              <a:t>Instructor</a:t>
            </a:r>
          </a:p>
          <a:p>
            <a:pPr algn="ctr"/>
            <a:r>
              <a:rPr lang="en-US" sz="900" i="0" dirty="0">
                <a:effectLst/>
              </a:rPr>
              <a:t>Trainers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FECE747-15ED-1048-A2BC-DEFD61D5BFD4}"/>
              </a:ext>
            </a:extLst>
          </p:cNvPr>
          <p:cNvSpPr/>
          <p:nvPr/>
        </p:nvSpPr>
        <p:spPr>
          <a:xfrm>
            <a:off x="9547261" y="2575313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i="0" dirty="0">
                <a:effectLst/>
              </a:rPr>
              <a:t>Division Training Managers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63C66AEE-D198-D745-BC5F-B8AB37707CB0}"/>
              </a:ext>
            </a:extLst>
          </p:cNvPr>
          <p:cNvSpPr/>
          <p:nvPr/>
        </p:nvSpPr>
        <p:spPr>
          <a:xfrm>
            <a:off x="9549097" y="3396067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i="0" dirty="0">
                <a:effectLst/>
              </a:rPr>
              <a:t>Zone Training Managers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63CD4B4C-978F-4F44-820B-F13567EA192F}"/>
              </a:ext>
            </a:extLst>
          </p:cNvPr>
          <p:cNvSpPr/>
          <p:nvPr/>
        </p:nvSpPr>
        <p:spPr>
          <a:xfrm>
            <a:off x="9536099" y="5150125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900" i="0" dirty="0">
                <a:effectLst/>
              </a:rPr>
              <a:t>Members and Candidates</a:t>
            </a:r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E569B4B9-D42A-6B48-B3E5-7C555D0BBB4F}"/>
              </a:ext>
            </a:extLst>
          </p:cNvPr>
          <p:cNvCxnSpPr>
            <a:cxnSpLocks/>
            <a:stCxn id="90" idx="2"/>
            <a:endCxn id="91" idx="0"/>
          </p:cNvCxnSpPr>
          <p:nvPr/>
        </p:nvCxnSpPr>
        <p:spPr>
          <a:xfrm>
            <a:off x="10123261" y="2944645"/>
            <a:ext cx="1836" cy="451422"/>
          </a:xfrm>
          <a:prstGeom prst="line">
            <a:avLst/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45A445F8-3A71-B445-8B18-CE46A1C34575}"/>
              </a:ext>
            </a:extLst>
          </p:cNvPr>
          <p:cNvCxnSpPr>
            <a:cxnSpLocks/>
            <a:stCxn id="91" idx="2"/>
            <a:endCxn id="88" idx="0"/>
          </p:cNvCxnSpPr>
          <p:nvPr/>
        </p:nvCxnSpPr>
        <p:spPr>
          <a:xfrm flipH="1">
            <a:off x="10122361" y="3765399"/>
            <a:ext cx="2736" cy="175157"/>
          </a:xfrm>
          <a:prstGeom prst="line">
            <a:avLst/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1264E7EA-8030-BA40-91F3-052FB578D003}"/>
              </a:ext>
            </a:extLst>
          </p:cNvPr>
          <p:cNvCxnSpPr>
            <a:cxnSpLocks/>
            <a:stCxn id="88" idx="2"/>
            <a:endCxn id="87" idx="0"/>
          </p:cNvCxnSpPr>
          <p:nvPr/>
        </p:nvCxnSpPr>
        <p:spPr>
          <a:xfrm>
            <a:off x="10122361" y="4309888"/>
            <a:ext cx="2736" cy="218585"/>
          </a:xfrm>
          <a:prstGeom prst="line">
            <a:avLst/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AA134C26-5950-8C42-BCBF-59F784FCA0B3}"/>
              </a:ext>
            </a:extLst>
          </p:cNvPr>
          <p:cNvCxnSpPr>
            <a:cxnSpLocks/>
            <a:stCxn id="87" idx="2"/>
            <a:endCxn id="94" idx="0"/>
          </p:cNvCxnSpPr>
          <p:nvPr/>
        </p:nvCxnSpPr>
        <p:spPr>
          <a:xfrm flipH="1">
            <a:off x="10112099" y="4897805"/>
            <a:ext cx="12998" cy="252320"/>
          </a:xfrm>
          <a:prstGeom prst="line">
            <a:avLst/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EB277E2F-C791-1C47-88B2-5E974DF2C535}"/>
              </a:ext>
            </a:extLst>
          </p:cNvPr>
          <p:cNvCxnSpPr>
            <a:cxnSpLocks/>
          </p:cNvCxnSpPr>
          <p:nvPr/>
        </p:nvCxnSpPr>
        <p:spPr>
          <a:xfrm flipH="1">
            <a:off x="4764960" y="1675935"/>
            <a:ext cx="238277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9A7400A1-1307-9647-97C2-963196FF6D20}"/>
              </a:ext>
            </a:extLst>
          </p:cNvPr>
          <p:cNvCxnSpPr>
            <a:cxnSpLocks/>
            <a:stCxn id="96" idx="0"/>
          </p:cNvCxnSpPr>
          <p:nvPr/>
        </p:nvCxnSpPr>
        <p:spPr>
          <a:xfrm flipV="1">
            <a:off x="10125097" y="1658804"/>
            <a:ext cx="0" cy="51735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9A7400A1-1307-9647-97C2-963196FF6D20}"/>
              </a:ext>
            </a:extLst>
          </p:cNvPr>
          <p:cNvCxnSpPr>
            <a:cxnSpLocks/>
          </p:cNvCxnSpPr>
          <p:nvPr/>
        </p:nvCxnSpPr>
        <p:spPr>
          <a:xfrm flipH="1">
            <a:off x="8315582" y="1658804"/>
            <a:ext cx="1806779" cy="17131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2059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9AFA470-D414-21EB-E3B8-4B53B47B9C0D}"/>
              </a:ext>
            </a:extLst>
          </p:cNvPr>
          <p:cNvSpPr/>
          <p:nvPr/>
        </p:nvSpPr>
        <p:spPr>
          <a:xfrm>
            <a:off x="9151669" y="1272539"/>
            <a:ext cx="1830368" cy="4212000"/>
          </a:xfrm>
          <a:prstGeom prst="rect">
            <a:avLst/>
          </a:prstGeom>
          <a:gradFill>
            <a:gsLst>
              <a:gs pos="41000">
                <a:srgbClr val="FFC000"/>
              </a:gs>
              <a:gs pos="0">
                <a:srgbClr val="7030A0"/>
              </a:gs>
              <a:gs pos="100000">
                <a:srgbClr val="FF0000"/>
              </a:gs>
              <a:gs pos="8000">
                <a:srgbClr val="00B0F0"/>
              </a:gs>
              <a:gs pos="15000">
                <a:srgbClr val="00B050"/>
              </a:gs>
              <a:gs pos="22000">
                <a:srgbClr val="FFFF00"/>
              </a:gs>
            </a:gsLst>
            <a:lin ang="5400000" scaled="1"/>
          </a:gradFill>
          <a:ln>
            <a:noFill/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900" b="1" i="0" dirty="0">
                <a:effectLst/>
              </a:rPr>
              <a:t>C.A. – Stratégique</a:t>
            </a:r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i="0" dirty="0">
              <a:effectLst/>
            </a:endParaRPr>
          </a:p>
          <a:p>
            <a:pPr algn="ctr"/>
            <a:r>
              <a:rPr lang="fr-CA" sz="900" b="1" i="0" dirty="0">
                <a:effectLst/>
              </a:rPr>
              <a:t>Nationa</a:t>
            </a:r>
            <a:r>
              <a:rPr lang="fr-CA" sz="900" b="1" dirty="0"/>
              <a:t>l – </a:t>
            </a:r>
            <a:r>
              <a:rPr lang="fr-CA" sz="900" b="1" i="0" dirty="0">
                <a:effectLst/>
              </a:rPr>
              <a:t>Normes</a:t>
            </a:r>
          </a:p>
          <a:p>
            <a:pPr algn="ctr"/>
            <a:endParaRPr lang="fr-CA" sz="900" b="1" i="0" dirty="0">
              <a:effectLst/>
            </a:endParaRPr>
          </a:p>
          <a:p>
            <a:pPr algn="ctr"/>
            <a:endParaRPr lang="fr-CA" sz="900" b="1" dirty="0"/>
          </a:p>
          <a:p>
            <a:pPr algn="ctr"/>
            <a:r>
              <a:rPr lang="fr-CA" sz="900" b="1" dirty="0"/>
              <a:t>Division – Opérations</a:t>
            </a:r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r>
              <a:rPr lang="fr-CA" sz="900" b="1" i="0" dirty="0">
                <a:effectLst/>
              </a:rPr>
              <a:t>Zone – Exécution</a:t>
            </a:r>
          </a:p>
          <a:p>
            <a:pPr algn="ctr"/>
            <a:endParaRPr lang="fr-CA" sz="900" b="1" i="0" dirty="0">
              <a:effectLst/>
            </a:endParaRPr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r>
              <a:rPr lang="fr-CA" sz="900" b="1" i="0" dirty="0">
                <a:effectLst/>
              </a:rPr>
              <a:t>Patrouille – Implémentation</a:t>
            </a:r>
          </a:p>
          <a:p>
            <a:pPr algn="ctr"/>
            <a:endParaRPr lang="fr-CA" sz="900" b="1" dirty="0"/>
          </a:p>
          <a:p>
            <a:pPr algn="ctr"/>
            <a:endParaRPr lang="fr-CA" sz="900" b="1" dirty="0"/>
          </a:p>
          <a:p>
            <a:pPr algn="ctr"/>
            <a:endParaRPr lang="fr-CA" sz="900" b="1" i="0" dirty="0">
              <a:effectLst/>
            </a:endParaRPr>
          </a:p>
          <a:p>
            <a:pPr algn="ctr"/>
            <a:endParaRPr lang="fr-CA" sz="900" b="1" i="0" dirty="0">
              <a:effectLst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AAB43ADD-7438-9845-84B8-C86C82B1B926}"/>
              </a:ext>
            </a:extLst>
          </p:cNvPr>
          <p:cNvSpPr txBox="1"/>
          <p:nvPr/>
        </p:nvSpPr>
        <p:spPr>
          <a:xfrm>
            <a:off x="1047232" y="2032328"/>
            <a:ext cx="7383090" cy="1200329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fr-CA" sz="1000" b="1" dirty="0"/>
              <a:t>Production</a:t>
            </a:r>
          </a:p>
          <a:p>
            <a:pPr algn="ctr"/>
            <a:endParaRPr lang="fr-CA" sz="1000" b="1" dirty="0"/>
          </a:p>
          <a:p>
            <a:pPr algn="ctr"/>
            <a:endParaRPr lang="fr-CA" sz="1000" b="1" dirty="0"/>
          </a:p>
          <a:p>
            <a:pPr algn="ctr"/>
            <a:endParaRPr lang="fr-CA" sz="800" dirty="0"/>
          </a:p>
          <a:p>
            <a:pPr algn="ctr"/>
            <a:endParaRPr lang="fr-CA" sz="800" dirty="0"/>
          </a:p>
          <a:p>
            <a:pPr algn="ctr"/>
            <a:endParaRPr lang="fr-CA" sz="800" dirty="0"/>
          </a:p>
          <a:p>
            <a:pPr algn="ctr"/>
            <a:endParaRPr lang="fr-CA" sz="800" dirty="0"/>
          </a:p>
          <a:p>
            <a:pPr algn="ctr"/>
            <a:endParaRPr lang="fr-CA" sz="1000" dirty="0"/>
          </a:p>
        </p:txBody>
      </p:sp>
      <p:sp>
        <p:nvSpPr>
          <p:cNvPr id="15" name="Rectangle 14"/>
          <p:cNvSpPr/>
          <p:nvPr/>
        </p:nvSpPr>
        <p:spPr>
          <a:xfrm>
            <a:off x="4162777" y="922170"/>
            <a:ext cx="1152000" cy="5078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900" i="0" dirty="0">
                <a:effectLst/>
              </a:rPr>
              <a:t>Chef du portefeuille Formation et perfectionnement </a:t>
            </a:r>
            <a:r>
              <a:rPr lang="fr-CA" sz="900" baseline="30000" dirty="0"/>
              <a:t>4</a:t>
            </a:r>
            <a:endParaRPr lang="fr-CA" sz="900" i="0" dirty="0">
              <a:effectLst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66336" y="5050612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900" dirty="0"/>
              <a:t>Coordonnateur du symposium en secourisme avancé</a:t>
            </a:r>
            <a:endParaRPr lang="fr-CA" sz="900" i="0" dirty="0">
              <a:effectLst/>
            </a:endParaRPr>
          </a:p>
        </p:txBody>
      </p:sp>
      <p:pic>
        <p:nvPicPr>
          <p:cNvPr id="32" name="Picture 3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7" y="0"/>
            <a:ext cx="1943100" cy="64262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/>
          <p:cNvSpPr/>
          <p:nvPr/>
        </p:nvSpPr>
        <p:spPr>
          <a:xfrm>
            <a:off x="3515190" y="83168"/>
            <a:ext cx="4845834" cy="738664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2400" b="1" i="0" dirty="0">
                <a:effectLst/>
              </a:rPr>
              <a:t>National</a:t>
            </a:r>
          </a:p>
          <a:p>
            <a:pPr algn="ctr"/>
            <a:r>
              <a:rPr lang="fr-CA" b="1"/>
              <a:t>Portefeuille Formation </a:t>
            </a:r>
            <a:r>
              <a:rPr lang="fr-CA" b="1" dirty="0"/>
              <a:t>et de perfectionnement</a:t>
            </a:r>
            <a:endParaRPr lang="fr-CA" b="1" i="0" dirty="0">
              <a:effectLst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183820" y="2267497"/>
            <a:ext cx="1152000" cy="792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fr-CA" sz="900" dirty="0"/>
              <a:t>Gestionnaire national de la formation en secourisme avancé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166336" y="3331071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900" i="0" dirty="0">
                <a:effectLst/>
              </a:rPr>
              <a:t>Coordonnateur du contenu (secourisme avancé)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166336" y="3903537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900" i="0" dirty="0">
                <a:effectLst/>
              </a:rPr>
              <a:t>Coordonnateur de l’évaluation (secourisme avancé)</a:t>
            </a: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5AF0C8AE-41B4-174C-B71A-2A25B12D2BD9}"/>
              </a:ext>
            </a:extLst>
          </p:cNvPr>
          <p:cNvSpPr/>
          <p:nvPr/>
        </p:nvSpPr>
        <p:spPr>
          <a:xfrm>
            <a:off x="1166336" y="4472822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900" dirty="0"/>
              <a:t>Comité consultatif sur les soins préhospitaliers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D7775CC-7814-2345-B283-DCB446C8CE80}"/>
              </a:ext>
            </a:extLst>
          </p:cNvPr>
          <p:cNvSpPr/>
          <p:nvPr/>
        </p:nvSpPr>
        <p:spPr>
          <a:xfrm>
            <a:off x="2696493" y="5024271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fr-CA" sz="900" dirty="0"/>
              <a:t>Coordonnateur du symposium sur pistes</a:t>
            </a:r>
            <a:endParaRPr lang="fr-CA" sz="900" i="0" dirty="0">
              <a:effectLst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67500D1-2C0D-644D-8C20-E3352845394F}"/>
              </a:ext>
            </a:extLst>
          </p:cNvPr>
          <p:cNvSpPr/>
          <p:nvPr/>
        </p:nvSpPr>
        <p:spPr>
          <a:xfrm>
            <a:off x="2704630" y="4460969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fr-CA" sz="900" i="0" dirty="0">
                <a:effectLst/>
              </a:rPr>
              <a:t>Coordonnateur du programme avalanche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A6D95E8-77AC-1047-9B7E-749C09F41C1B}"/>
              </a:ext>
            </a:extLst>
          </p:cNvPr>
          <p:cNvSpPr/>
          <p:nvPr/>
        </p:nvSpPr>
        <p:spPr>
          <a:xfrm>
            <a:off x="2696493" y="2268911"/>
            <a:ext cx="1152000" cy="792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fr-CA" sz="900" dirty="0"/>
              <a:t>Gestionnaire national de la formation sur pistes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0B7408D-B354-BC42-B16B-25F4C2C77DA8}"/>
              </a:ext>
            </a:extLst>
          </p:cNvPr>
          <p:cNvSpPr/>
          <p:nvPr/>
        </p:nvSpPr>
        <p:spPr>
          <a:xfrm>
            <a:off x="2686291" y="3350015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fr-CA" sz="900" i="0" dirty="0">
                <a:effectLst/>
              </a:rPr>
              <a:t>Coordonnateur du contenu (sur pistes alpines)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52ED619-26DF-EE49-B883-6069BAD14E16}"/>
              </a:ext>
            </a:extLst>
          </p:cNvPr>
          <p:cNvSpPr/>
          <p:nvPr/>
        </p:nvSpPr>
        <p:spPr>
          <a:xfrm>
            <a:off x="2704630" y="3903537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fr-CA" sz="900" i="0" dirty="0">
                <a:effectLst/>
              </a:rPr>
              <a:t>Coordonnateur du contenu (sur pistes nordiques)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482750D-A694-144D-9661-6A91E9FB75E9}"/>
              </a:ext>
            </a:extLst>
          </p:cNvPr>
          <p:cNvSpPr/>
          <p:nvPr/>
        </p:nvSpPr>
        <p:spPr>
          <a:xfrm>
            <a:off x="4198110" y="4460969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fr-CA" sz="900" i="0" dirty="0">
                <a:effectLst/>
              </a:rPr>
              <a:t>Coordonnateur de l’enseignement sur pistes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23AA46B-BE8E-554F-B852-1A119DFC966E}"/>
              </a:ext>
            </a:extLst>
          </p:cNvPr>
          <p:cNvSpPr/>
          <p:nvPr/>
        </p:nvSpPr>
        <p:spPr>
          <a:xfrm>
            <a:off x="4198110" y="2271083"/>
            <a:ext cx="1152000" cy="792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900" dirty="0"/>
              <a:t>Gestionnaire national du programme de certification des instructeurs</a:t>
            </a:r>
            <a:endParaRPr lang="fr-CA" sz="900" i="0" dirty="0">
              <a:effectLst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D205C25-5621-3443-9415-D852CE7429E8}"/>
              </a:ext>
            </a:extLst>
          </p:cNvPr>
          <p:cNvSpPr/>
          <p:nvPr/>
        </p:nvSpPr>
        <p:spPr>
          <a:xfrm>
            <a:off x="4206247" y="3328675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fr-CA" sz="900" i="0" dirty="0">
                <a:effectLst/>
              </a:rPr>
              <a:t>Coordonnateur de la formation des instructeurs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2AFC375-E88A-E14C-ABFC-0B6BCF8F280C}"/>
              </a:ext>
            </a:extLst>
          </p:cNvPr>
          <p:cNvSpPr/>
          <p:nvPr/>
        </p:nvSpPr>
        <p:spPr>
          <a:xfrm>
            <a:off x="4199497" y="3903537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fr-CA" sz="900" i="0" dirty="0">
                <a:effectLst/>
              </a:rPr>
              <a:t>Coordonnateur de l’enseignement en secourisme avanc</a:t>
            </a:r>
            <a:r>
              <a:rPr lang="fr-CA" sz="900" dirty="0"/>
              <a:t>é</a:t>
            </a:r>
            <a:endParaRPr lang="fr-CA" sz="900" i="0" dirty="0">
              <a:effectLst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D33DDF51-BD7F-EB44-89A6-A78658F57842}"/>
              </a:ext>
            </a:extLst>
          </p:cNvPr>
          <p:cNvSpPr/>
          <p:nvPr/>
        </p:nvSpPr>
        <p:spPr>
          <a:xfrm>
            <a:off x="5677964" y="2271083"/>
            <a:ext cx="1152000" cy="792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fr-CA" sz="900" dirty="0"/>
              <a:t>Gestionnaire national du développement professionnel</a:t>
            </a:r>
            <a:endParaRPr lang="fr-CA" sz="900" i="0" dirty="0">
              <a:effectLst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4609238-001E-4F44-81C1-AAA85244E0A1}"/>
              </a:ext>
            </a:extLst>
          </p:cNvPr>
          <p:cNvSpPr/>
          <p:nvPr/>
        </p:nvSpPr>
        <p:spPr>
          <a:xfrm>
            <a:off x="5677964" y="3331071"/>
            <a:ext cx="1152000" cy="6463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900" i="0" dirty="0">
                <a:effectLst/>
              </a:rPr>
              <a:t>Coordonnateur du contenu en développement professionnel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4ACD57C-E599-144B-9E6A-0F5CACB6F03D}"/>
              </a:ext>
            </a:extLst>
          </p:cNvPr>
          <p:cNvSpPr/>
          <p:nvPr/>
        </p:nvSpPr>
        <p:spPr>
          <a:xfrm>
            <a:off x="7137830" y="5050612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fr-CA" sz="900" dirty="0"/>
              <a:t>Coordonnateur média et graphique</a:t>
            </a:r>
            <a:endParaRPr lang="fr-CA" sz="900" i="0" dirty="0">
              <a:effectLst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21C0645-2AA6-1B4F-A6A8-2E59BBBA2CE9}"/>
              </a:ext>
            </a:extLst>
          </p:cNvPr>
          <p:cNvSpPr/>
          <p:nvPr/>
        </p:nvSpPr>
        <p:spPr>
          <a:xfrm>
            <a:off x="7137830" y="4473391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900" i="0" dirty="0">
                <a:effectLst/>
              </a:rPr>
              <a:t>Coordonnateur de la production des ressources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24B3378-2C18-CC4E-BFFA-55CBBBDB8614}"/>
              </a:ext>
            </a:extLst>
          </p:cNvPr>
          <p:cNvSpPr/>
          <p:nvPr/>
        </p:nvSpPr>
        <p:spPr>
          <a:xfrm>
            <a:off x="7157257" y="2271083"/>
            <a:ext cx="1152000" cy="792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fr-CA" sz="900" dirty="0"/>
              <a:t>Gestionnaire national de la production de  ressources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B71FF9BA-685A-464E-ADA6-B0A4C95E5A74}"/>
              </a:ext>
            </a:extLst>
          </p:cNvPr>
          <p:cNvSpPr/>
          <p:nvPr/>
        </p:nvSpPr>
        <p:spPr>
          <a:xfrm>
            <a:off x="7137830" y="3331071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fr-CA" sz="900" i="0" dirty="0">
                <a:effectLst/>
              </a:rPr>
              <a:t>Coordonnateurs des ressources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6EAB0CF-AF6C-5443-9972-64440AE61E1A}"/>
              </a:ext>
            </a:extLst>
          </p:cNvPr>
          <p:cNvSpPr/>
          <p:nvPr/>
        </p:nvSpPr>
        <p:spPr>
          <a:xfrm>
            <a:off x="7129693" y="3901029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fr-CA" sz="900" i="0" dirty="0">
                <a:effectLst/>
              </a:rPr>
              <a:t>Coordonnateur du manuel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5F4049B-4426-6F42-88AA-FA4AD0E0B0DD}"/>
              </a:ext>
            </a:extLst>
          </p:cNvPr>
          <p:cNvSpPr/>
          <p:nvPr/>
        </p:nvSpPr>
        <p:spPr>
          <a:xfrm>
            <a:off x="7137830" y="5621264"/>
            <a:ext cx="1152000" cy="504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fr-CA" sz="900" i="0" dirty="0">
                <a:effectLst/>
              </a:rPr>
              <a:t>Coordonnateur des ressources de formation </a:t>
            </a:r>
            <a:r>
              <a:rPr lang="fr-CA" sz="900" i="0" dirty="0" err="1">
                <a:effectLst/>
              </a:rPr>
              <a:t>en-ligne</a:t>
            </a:r>
            <a:endParaRPr lang="fr-CA" sz="900" i="0" dirty="0">
              <a:effectLst/>
            </a:endParaRP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F8138FB0-01A5-C949-AB10-E40808AA8A17}"/>
              </a:ext>
            </a:extLst>
          </p:cNvPr>
          <p:cNvCxnSpPr>
            <a:cxnSpLocks/>
            <a:stCxn id="95" idx="0"/>
            <a:endCxn id="15" idx="2"/>
          </p:cNvCxnSpPr>
          <p:nvPr/>
        </p:nvCxnSpPr>
        <p:spPr>
          <a:xfrm flipV="1">
            <a:off x="4738777" y="1430001"/>
            <a:ext cx="0" cy="6023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ACF2F274-B3EF-6C46-8837-7566BA8BC654}"/>
              </a:ext>
            </a:extLst>
          </p:cNvPr>
          <p:cNvSpPr/>
          <p:nvPr/>
        </p:nvSpPr>
        <p:spPr>
          <a:xfrm>
            <a:off x="7137438" y="1485817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900" dirty="0"/>
              <a:t>Sous-chef</a:t>
            </a:r>
            <a:r>
              <a:rPr lang="fr-CA" sz="900" i="0" dirty="0">
                <a:effectLst/>
              </a:rPr>
              <a:t> du portefeuille</a:t>
            </a:r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EB277E2F-C791-1C47-88B2-5E974DF2C535}"/>
              </a:ext>
            </a:extLst>
          </p:cNvPr>
          <p:cNvCxnSpPr>
            <a:cxnSpLocks/>
            <a:stCxn id="75" idx="1"/>
          </p:cNvCxnSpPr>
          <p:nvPr/>
        </p:nvCxnSpPr>
        <p:spPr>
          <a:xfrm flipH="1">
            <a:off x="4738777" y="1670483"/>
            <a:ext cx="2398661" cy="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9A7400A1-1307-9647-97C2-963196FF6D20}"/>
              </a:ext>
            </a:extLst>
          </p:cNvPr>
          <p:cNvCxnSpPr>
            <a:cxnSpLocks/>
            <a:endCxn id="75" idx="3"/>
          </p:cNvCxnSpPr>
          <p:nvPr/>
        </p:nvCxnSpPr>
        <p:spPr>
          <a:xfrm flipH="1" flipV="1">
            <a:off x="8289438" y="1670483"/>
            <a:ext cx="1805015" cy="2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95">
            <a:extLst>
              <a:ext uri="{FF2B5EF4-FFF2-40B4-BE49-F238E27FC236}">
                <a16:creationId xmlns:a16="http://schemas.microsoft.com/office/drawing/2014/main" id="{09F61114-4872-40BE-724C-3DC55E5C287F}"/>
              </a:ext>
            </a:extLst>
          </p:cNvPr>
          <p:cNvSpPr txBox="1"/>
          <p:nvPr/>
        </p:nvSpPr>
        <p:spPr>
          <a:xfrm>
            <a:off x="9273863" y="2195738"/>
            <a:ext cx="1585981" cy="3139321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fr-CA" sz="1000" b="1" dirty="0"/>
              <a:t>Livraison</a:t>
            </a:r>
          </a:p>
          <a:p>
            <a:pPr algn="ctr"/>
            <a:endParaRPr lang="fr-CA" sz="1000" b="1" dirty="0"/>
          </a:p>
          <a:p>
            <a:pPr algn="ctr"/>
            <a:endParaRPr lang="fr-CA" sz="1000" b="1" dirty="0"/>
          </a:p>
          <a:p>
            <a:pPr algn="ctr"/>
            <a:endParaRPr lang="fr-CA" sz="1000" b="1" dirty="0"/>
          </a:p>
          <a:p>
            <a:pPr algn="ctr"/>
            <a:endParaRPr lang="fr-CA" sz="1000" b="1" dirty="0"/>
          </a:p>
          <a:p>
            <a:pPr algn="ctr"/>
            <a:endParaRPr lang="fr-CA" sz="1000" b="1" dirty="0"/>
          </a:p>
          <a:p>
            <a:pPr algn="ctr"/>
            <a:endParaRPr lang="fr-CA" sz="1000" b="1" dirty="0"/>
          </a:p>
          <a:p>
            <a:pPr algn="ctr"/>
            <a:endParaRPr lang="fr-CA" sz="1000" b="1" dirty="0"/>
          </a:p>
          <a:p>
            <a:pPr algn="ctr"/>
            <a:endParaRPr lang="fr-CA" sz="1000" b="1" dirty="0"/>
          </a:p>
          <a:p>
            <a:pPr algn="ctr"/>
            <a:endParaRPr lang="fr-CA" sz="1000" dirty="0"/>
          </a:p>
          <a:p>
            <a:pPr algn="ctr"/>
            <a:endParaRPr lang="fr-CA" sz="1000" dirty="0"/>
          </a:p>
          <a:p>
            <a:pPr algn="ctr"/>
            <a:endParaRPr lang="fr-CA" sz="1000" dirty="0"/>
          </a:p>
          <a:p>
            <a:pPr algn="ctr"/>
            <a:endParaRPr lang="fr-CA" sz="1000" dirty="0"/>
          </a:p>
          <a:p>
            <a:pPr algn="ctr"/>
            <a:endParaRPr lang="fr-CA" sz="1000" dirty="0"/>
          </a:p>
          <a:p>
            <a:pPr algn="ctr"/>
            <a:endParaRPr lang="fr-CA" sz="1000" dirty="0"/>
          </a:p>
          <a:p>
            <a:pPr algn="ctr"/>
            <a:endParaRPr lang="fr-CA" sz="1000" dirty="0"/>
          </a:p>
          <a:p>
            <a:pPr algn="ctr"/>
            <a:endParaRPr lang="fr-CA" sz="1000" dirty="0"/>
          </a:p>
          <a:p>
            <a:pPr algn="ctr"/>
            <a:endParaRPr lang="fr-CA" sz="1000" dirty="0"/>
          </a:p>
          <a:p>
            <a:pPr algn="ctr"/>
            <a:endParaRPr lang="fr-CA" sz="1000" dirty="0"/>
          </a:p>
          <a:p>
            <a:pPr algn="ctr"/>
            <a:endParaRPr lang="fr-CA" sz="8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CC58C2-0CE5-951A-9B39-3104B0BD42D4}"/>
              </a:ext>
            </a:extLst>
          </p:cNvPr>
          <p:cNvSpPr/>
          <p:nvPr/>
        </p:nvSpPr>
        <p:spPr>
          <a:xfrm>
            <a:off x="9531451" y="4367275"/>
            <a:ext cx="1152000" cy="360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900" dirty="0"/>
              <a:t>Instructeurs</a:t>
            </a:r>
            <a:endParaRPr lang="fr-CA" sz="900" i="0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60216C-348E-D662-C440-F199AF52BFB7}"/>
              </a:ext>
            </a:extLst>
          </p:cNvPr>
          <p:cNvSpPr/>
          <p:nvPr/>
        </p:nvSpPr>
        <p:spPr>
          <a:xfrm>
            <a:off x="9529615" y="3821013"/>
            <a:ext cx="1152000" cy="360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900" dirty="0"/>
              <a:t>Maître i</a:t>
            </a:r>
            <a:r>
              <a:rPr lang="fr-CA" sz="900" i="0" dirty="0">
                <a:effectLst/>
              </a:rPr>
              <a:t>nstructeurs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05F463-7503-6B9D-F456-9D8FFF19BE97}"/>
              </a:ext>
            </a:extLst>
          </p:cNvPr>
          <p:cNvSpPr/>
          <p:nvPr/>
        </p:nvSpPr>
        <p:spPr>
          <a:xfrm>
            <a:off x="9529615" y="2588283"/>
            <a:ext cx="1152000" cy="360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900" i="0" dirty="0">
                <a:effectLst/>
              </a:rPr>
              <a:t>Agent de formation de la division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78278E-40F0-D5D0-4944-5B2A5B48A039}"/>
              </a:ext>
            </a:extLst>
          </p:cNvPr>
          <p:cNvSpPr/>
          <p:nvPr/>
        </p:nvSpPr>
        <p:spPr>
          <a:xfrm>
            <a:off x="9531451" y="3326947"/>
            <a:ext cx="1152000" cy="360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900" i="0" dirty="0">
                <a:effectLst/>
              </a:rPr>
              <a:t>Agent de formation de la zone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67AA81-CC19-F090-DE3C-3199CD01C904}"/>
              </a:ext>
            </a:extLst>
          </p:cNvPr>
          <p:cNvSpPr/>
          <p:nvPr/>
        </p:nvSpPr>
        <p:spPr>
          <a:xfrm>
            <a:off x="9518453" y="4919677"/>
            <a:ext cx="11520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anchor="ctr" anchorCtr="0">
            <a:spAutoFit/>
          </a:bodyPr>
          <a:lstStyle/>
          <a:p>
            <a:pPr algn="ctr"/>
            <a:r>
              <a:rPr lang="fr-CA" sz="900" i="0" dirty="0">
                <a:effectLst/>
              </a:rPr>
              <a:t>Membres et candidats</a:t>
            </a:r>
          </a:p>
        </p:txBody>
      </p:sp>
      <p:cxnSp>
        <p:nvCxnSpPr>
          <p:cNvPr id="14" name="Straight Connector 124">
            <a:extLst>
              <a:ext uri="{FF2B5EF4-FFF2-40B4-BE49-F238E27FC236}">
                <a16:creationId xmlns:a16="http://schemas.microsoft.com/office/drawing/2014/main" id="{FAAD2FF3-8604-D53D-9D44-C15C0C4DCB5F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>
            <a:off x="10105615" y="2948283"/>
            <a:ext cx="1836" cy="378664"/>
          </a:xfrm>
          <a:prstGeom prst="line">
            <a:avLst/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28">
            <a:extLst>
              <a:ext uri="{FF2B5EF4-FFF2-40B4-BE49-F238E27FC236}">
                <a16:creationId xmlns:a16="http://schemas.microsoft.com/office/drawing/2014/main" id="{B118F4B4-8CFE-502D-2421-796A9CC73913}"/>
              </a:ext>
            </a:extLst>
          </p:cNvPr>
          <p:cNvCxnSpPr>
            <a:cxnSpLocks/>
            <a:stCxn id="12" idx="2"/>
            <a:endCxn id="10" idx="0"/>
          </p:cNvCxnSpPr>
          <p:nvPr/>
        </p:nvCxnSpPr>
        <p:spPr>
          <a:xfrm flipH="1">
            <a:off x="10105615" y="3686947"/>
            <a:ext cx="1836" cy="134066"/>
          </a:xfrm>
          <a:prstGeom prst="line">
            <a:avLst/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29">
            <a:extLst>
              <a:ext uri="{FF2B5EF4-FFF2-40B4-BE49-F238E27FC236}">
                <a16:creationId xmlns:a16="http://schemas.microsoft.com/office/drawing/2014/main" id="{DB014E8A-984F-CE94-3560-83986528CC36}"/>
              </a:ext>
            </a:extLst>
          </p:cNvPr>
          <p:cNvCxnSpPr>
            <a:cxnSpLocks/>
            <a:stCxn id="10" idx="2"/>
            <a:endCxn id="9" idx="0"/>
          </p:cNvCxnSpPr>
          <p:nvPr/>
        </p:nvCxnSpPr>
        <p:spPr>
          <a:xfrm>
            <a:off x="10105615" y="4181013"/>
            <a:ext cx="1836" cy="186262"/>
          </a:xfrm>
          <a:prstGeom prst="line">
            <a:avLst/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30">
            <a:extLst>
              <a:ext uri="{FF2B5EF4-FFF2-40B4-BE49-F238E27FC236}">
                <a16:creationId xmlns:a16="http://schemas.microsoft.com/office/drawing/2014/main" id="{0CC71308-1AA3-82B6-BE2B-E07896554ED7}"/>
              </a:ext>
            </a:extLst>
          </p:cNvPr>
          <p:cNvCxnSpPr>
            <a:cxnSpLocks/>
            <a:stCxn id="9" idx="2"/>
            <a:endCxn id="13" idx="0"/>
          </p:cNvCxnSpPr>
          <p:nvPr/>
        </p:nvCxnSpPr>
        <p:spPr>
          <a:xfrm flipH="1">
            <a:off x="10094453" y="4727275"/>
            <a:ext cx="12998" cy="192402"/>
          </a:xfrm>
          <a:prstGeom prst="line">
            <a:avLst/>
          </a:prstGeom>
          <a:ln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49">
            <a:extLst>
              <a:ext uri="{FF2B5EF4-FFF2-40B4-BE49-F238E27FC236}">
                <a16:creationId xmlns:a16="http://schemas.microsoft.com/office/drawing/2014/main" id="{2D9EF056-80BE-582F-7E86-00F8C9A067E4}"/>
              </a:ext>
            </a:extLst>
          </p:cNvPr>
          <p:cNvCxnSpPr>
            <a:cxnSpLocks/>
          </p:cNvCxnSpPr>
          <p:nvPr/>
        </p:nvCxnSpPr>
        <p:spPr>
          <a:xfrm flipH="1" flipV="1">
            <a:off x="10107451" y="1428356"/>
            <a:ext cx="8350" cy="11221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54">
            <a:extLst>
              <a:ext uri="{FF2B5EF4-FFF2-40B4-BE49-F238E27FC236}">
                <a16:creationId xmlns:a16="http://schemas.microsoft.com/office/drawing/2014/main" id="{C8434488-B6CD-3461-2C71-45D86648081B}"/>
              </a:ext>
            </a:extLst>
          </p:cNvPr>
          <p:cNvCxnSpPr>
            <a:cxnSpLocks/>
          </p:cNvCxnSpPr>
          <p:nvPr/>
        </p:nvCxnSpPr>
        <p:spPr>
          <a:xfrm flipV="1">
            <a:off x="10066853" y="1683617"/>
            <a:ext cx="0" cy="512121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2119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1993</TotalTime>
  <Words>810</Words>
  <Application>Microsoft Office PowerPoint</Application>
  <PresentationFormat>Grand écran</PresentationFormat>
  <Paragraphs>422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Cody Whitten</dc:creator>
  <cp:lastModifiedBy>Jacques Blais</cp:lastModifiedBy>
  <cp:revision>88</cp:revision>
  <dcterms:created xsi:type="dcterms:W3CDTF">2017-05-17T03:59:02Z</dcterms:created>
  <dcterms:modified xsi:type="dcterms:W3CDTF">2026-10-16T02:30:13Z</dcterms:modified>
</cp:coreProperties>
</file>