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8" r:id="rId5"/>
    <p:sldId id="256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D3C61E-0E73-3EF5-8476-AFB8953DFF08}" v="110" dt="2026-07-01T14:26:30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6C482-50F8-D84C-8BA9-D9A170712036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8498A-9B41-C343-A333-58131808B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7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9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1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0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67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1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2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9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0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2420F-BB64-7D44-ACD8-E7DDC45F45F1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84CED-5AE4-154A-B9F4-09682D7B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1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DED0F710-C17C-4843-83FF-81AE4E470127}"/>
              </a:ext>
            </a:extLst>
          </p:cNvPr>
          <p:cNvSpPr txBox="1"/>
          <p:nvPr/>
        </p:nvSpPr>
        <p:spPr>
          <a:xfrm>
            <a:off x="1486623" y="2951098"/>
            <a:ext cx="10545897" cy="89980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CA" sz="1000" b="1"/>
              <a:t>Gestion des portefeuilles</a:t>
            </a:r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1000"/>
          </a:p>
        </p:txBody>
      </p:sp>
      <p:sp>
        <p:nvSpPr>
          <p:cNvPr id="5" name="Rectangle 4"/>
          <p:cNvSpPr/>
          <p:nvPr/>
        </p:nvSpPr>
        <p:spPr>
          <a:xfrm>
            <a:off x="2814681" y="853032"/>
            <a:ext cx="8927553" cy="80021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b="1" i="0">
                <a:effectLst/>
              </a:rPr>
              <a:t>Conseil d’administration national</a:t>
            </a:r>
            <a:r>
              <a:rPr lang="fr-CA" sz="900" b="1" i="0" baseline="30000">
                <a:effectLst/>
              </a:rPr>
              <a:t>2</a:t>
            </a:r>
            <a:r>
              <a:rPr lang="fr-CA" sz="900" b="1" i="0">
                <a:effectLst/>
              </a:rPr>
              <a:t> (7)</a:t>
            </a:r>
          </a:p>
          <a:p>
            <a:pPr algn="ctr"/>
            <a:endParaRPr lang="fr-CA" sz="900" baseline="30000"/>
          </a:p>
          <a:p>
            <a:pPr algn="ctr"/>
            <a:endParaRPr lang="fr-CA" sz="900" i="0" baseline="30000">
              <a:effectLst/>
            </a:endParaRPr>
          </a:p>
          <a:p>
            <a:pPr algn="ctr"/>
            <a:endParaRPr lang="fr-CA" sz="900"/>
          </a:p>
          <a:p>
            <a:pPr algn="ctr"/>
            <a:endParaRPr lang="fr-CA" sz="800"/>
          </a:p>
          <a:p>
            <a:pPr algn="ctr"/>
            <a:endParaRPr lang="fr-CA" sz="800"/>
          </a:p>
        </p:txBody>
      </p:sp>
      <p:sp>
        <p:nvSpPr>
          <p:cNvPr id="4" name="Rectangle 3"/>
          <p:cNvSpPr/>
          <p:nvPr/>
        </p:nvSpPr>
        <p:spPr>
          <a:xfrm>
            <a:off x="6702457" y="1903960"/>
            <a:ext cx="11520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Directeur exécutif </a:t>
            </a:r>
            <a:r>
              <a:rPr lang="fr-CA" sz="900" baseline="30000"/>
              <a:t>3</a:t>
            </a:r>
            <a:endParaRPr lang="fr-CA" sz="900" i="0"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0558" y="92481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 dirty="0">
                <a:effectLst/>
              </a:rPr>
              <a:t>Comité </a:t>
            </a:r>
            <a:r>
              <a:rPr lang="fr-CA" sz="900" dirty="0"/>
              <a:t>consultatif</a:t>
            </a:r>
            <a:r>
              <a:rPr lang="fr-CA" sz="900" i="0" dirty="0">
                <a:effectLst/>
              </a:rPr>
              <a:t> </a:t>
            </a:r>
            <a:r>
              <a:rPr lang="fr-CA" sz="900" dirty="0"/>
              <a:t>financier </a:t>
            </a:r>
            <a:r>
              <a:rPr lang="fr-CA" sz="800" baseline="30000"/>
              <a:t>1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37606" y="140661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Comité des affaires juridiques </a:t>
            </a:r>
            <a:r>
              <a:rPr lang="fr-CA" sz="900" i="0" baseline="30000">
                <a:effectLst/>
              </a:rPr>
              <a:t>1</a:t>
            </a:r>
            <a:endParaRPr lang="fr-CA" sz="900" i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66542" y="3172151"/>
            <a:ext cx="1014115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</a:t>
            </a:r>
            <a:r>
              <a:rPr lang="fr-CA" sz="900"/>
              <a:t>S</a:t>
            </a:r>
            <a:r>
              <a:rPr lang="fr-CA" sz="900" i="0">
                <a:effectLst/>
              </a:rPr>
              <a:t>ervices aux membres </a:t>
            </a:r>
            <a:r>
              <a:rPr lang="fr-CA" sz="900" baseline="30000"/>
              <a:t>4</a:t>
            </a:r>
            <a:endParaRPr lang="fr-CA" sz="900" i="0"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665" y="3160569"/>
            <a:ext cx="1014115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Président du comité des présidents de division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13132" y="3166572"/>
            <a:ext cx="1021373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Communications </a:t>
            </a:r>
            <a:r>
              <a:rPr lang="fr-CA" sz="900"/>
              <a:t>et  marketing</a:t>
            </a:r>
            <a:r>
              <a:rPr lang="fr-CA" sz="900" baseline="30000" dirty="0">
                <a:ea typeface="Calibri"/>
                <a:cs typeface="Calibri"/>
              </a:rPr>
              <a:t>4</a:t>
            </a:r>
            <a:endParaRPr lang="fr-CA" sz="900" i="0" baseline="30000"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44555" y="3242454"/>
            <a:ext cx="1130228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Formation et perfectionnement </a:t>
            </a:r>
            <a:r>
              <a:rPr lang="fr-CA" sz="900" baseline="30000"/>
              <a:t>4</a:t>
            </a:r>
            <a:endParaRPr lang="fr-CA" sz="900" i="0"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34039" y="4352513"/>
            <a:ext cx="963315" cy="91607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Évènements hors-ski (365)</a:t>
            </a:r>
          </a:p>
          <a:p>
            <a:pPr algn="ctr"/>
            <a:r>
              <a:rPr lang="fr-CA" sz="900"/>
              <a:t>Relations avec les associations régionales de glisse</a:t>
            </a:r>
            <a:r>
              <a:rPr lang="fr-CA" sz="900" i="0">
                <a:effectLst/>
              </a:rPr>
              <a:t> GSIC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44770" y="4017688"/>
            <a:ext cx="1028629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 dirty="0"/>
              <a:t>É</a:t>
            </a:r>
            <a:r>
              <a:rPr lang="fr-CA" sz="900" i="0" dirty="0">
                <a:effectLst/>
              </a:rPr>
              <a:t>vènements </a:t>
            </a:r>
            <a:r>
              <a:rPr lang="fr-CA" sz="900" dirty="0"/>
              <a:t>hors-pistes et hors station</a:t>
            </a:r>
            <a:endParaRPr lang="fr-CA" sz="900" i="0" dirty="0">
              <a:effectLst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52026" y="4645175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/>
              <a:t>GSIC</a:t>
            </a:r>
            <a:endParaRPr lang="fr-CA" sz="900" i="0">
              <a:effectLst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12884" y="4864523"/>
            <a:ext cx="9996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Sécurité + Prévention</a:t>
            </a:r>
          </a:p>
        </p:txBody>
      </p:sp>
      <p:pic>
        <p:nvPicPr>
          <p:cNvPr id="32" name="Picture 3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7" y="0"/>
            <a:ext cx="1943100" cy="6426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2"/>
          <p:cNvSpPr/>
          <p:nvPr/>
        </p:nvSpPr>
        <p:spPr>
          <a:xfrm>
            <a:off x="4718389" y="55973"/>
            <a:ext cx="2437627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CA" sz="2400" b="1" i="0">
                <a:effectLst/>
              </a:rPr>
              <a:t>National</a:t>
            </a:r>
          </a:p>
          <a:p>
            <a:pPr algn="ctr"/>
            <a:r>
              <a:rPr lang="fr-CA" b="1"/>
              <a:t>Organigramme</a:t>
            </a:r>
            <a:endParaRPr lang="fr-CA" b="1" i="0">
              <a:effectLst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738813" y="6590135"/>
            <a:ext cx="3927288" cy="2308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Voir la page suivante – Le masculin a </a:t>
            </a:r>
            <a:r>
              <a:rPr lang="fr-CA" sz="900"/>
              <a:t>été utilisé pour simplifier le texte.</a:t>
            </a:r>
            <a:endParaRPr lang="fr-CA" sz="900" i="0"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948264" y="6119674"/>
            <a:ext cx="1028629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 i="0">
                <a:effectLst/>
              </a:rPr>
              <a:t>Offres </a:t>
            </a:r>
            <a:r>
              <a:rPr lang="fr-CA" sz="900"/>
              <a:t>professionnelles</a:t>
            </a:r>
            <a:endParaRPr lang="fr-CA" sz="900" i="0">
              <a:effectLst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212884" y="4019808"/>
            <a:ext cx="1006858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Logo + Marque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212884" y="4460308"/>
            <a:ext cx="9923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Marketing</a:t>
            </a:r>
          </a:p>
        </p:txBody>
      </p:sp>
      <p:cxnSp>
        <p:nvCxnSpPr>
          <p:cNvPr id="283" name="Straight Arrow Connector 282">
            <a:extLst>
              <a:ext uri="{FF2B5EF4-FFF2-40B4-BE49-F238E27FC236}">
                <a16:creationId xmlns:a16="http://schemas.microsoft.com/office/drawing/2014/main" id="{1B17273C-EE58-409B-8DB6-9660D8570E39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>
            <a:off x="2692558" y="1109478"/>
            <a:ext cx="122123" cy="143664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EEB70F3-CA9F-4A66-917F-9B019DD66449}"/>
              </a:ext>
            </a:extLst>
          </p:cNvPr>
          <p:cNvSpPr/>
          <p:nvPr/>
        </p:nvSpPr>
        <p:spPr>
          <a:xfrm>
            <a:off x="6948264" y="5464291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Prix</a:t>
            </a:r>
            <a:endParaRPr lang="fr-CA" sz="900" i="0">
              <a:effectLst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0BAF6C9F-9175-4FE0-80F6-BDEFCFA15A64}"/>
              </a:ext>
            </a:extLst>
          </p:cNvPr>
          <p:cNvSpPr/>
          <p:nvPr/>
        </p:nvSpPr>
        <p:spPr>
          <a:xfrm>
            <a:off x="2910020" y="5729450"/>
            <a:ext cx="985087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Présidents de zone </a:t>
            </a:r>
            <a:r>
              <a:rPr lang="fr-CA" sz="900" baseline="30000"/>
              <a:t>5 </a:t>
            </a:r>
            <a:r>
              <a:rPr lang="fr-CA" sz="900"/>
              <a:t>(57)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89D5EB6-49B8-4A8F-A8CF-F437AF91B915}"/>
              </a:ext>
            </a:extLst>
          </p:cNvPr>
          <p:cNvSpPr/>
          <p:nvPr/>
        </p:nvSpPr>
        <p:spPr>
          <a:xfrm>
            <a:off x="6948264" y="5796956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CNA</a:t>
            </a:r>
            <a:endParaRPr lang="fr-CA" sz="900" i="0">
              <a:effectLst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C21F81A-162F-2A4C-966C-66DFE02C57CA}"/>
              </a:ext>
            </a:extLst>
          </p:cNvPr>
          <p:cNvSpPr/>
          <p:nvPr/>
        </p:nvSpPr>
        <p:spPr>
          <a:xfrm>
            <a:off x="2919043" y="4004900"/>
            <a:ext cx="977829" cy="161582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 dirty="0"/>
              <a:t>Présidents de division</a:t>
            </a:r>
            <a:r>
              <a:rPr lang="fr-CA" sz="900" baseline="30000" dirty="0"/>
              <a:t>2</a:t>
            </a:r>
          </a:p>
          <a:p>
            <a:pPr algn="ctr"/>
            <a:r>
              <a:rPr lang="fr-CA" sz="900" dirty="0"/>
              <a:t>Atlantique Est</a:t>
            </a:r>
            <a:endParaRPr lang="fr-CA" sz="600" dirty="0">
              <a:highlight>
                <a:srgbClr val="FFFF00"/>
              </a:highlight>
            </a:endParaRPr>
          </a:p>
          <a:p>
            <a:pPr algn="ctr"/>
            <a:r>
              <a:rPr lang="fr-CA" sz="900" dirty="0"/>
              <a:t>Atlantique Ouest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/>
              <a:t>Québec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/>
              <a:t>Ontario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/>
              <a:t>Manitoba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/>
              <a:t>Saskatchewan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 err="1"/>
              <a:t>Mountain</a:t>
            </a:r>
            <a:br>
              <a:rPr lang="fr-CA" sz="900" dirty="0"/>
            </a:br>
            <a:r>
              <a:rPr lang="fr-CA" sz="900" dirty="0"/>
              <a:t>Pacifique North</a:t>
            </a:r>
            <a:endParaRPr lang="fr-CA" sz="900" dirty="0">
              <a:ea typeface="Calibri"/>
              <a:cs typeface="Calibri"/>
            </a:endParaRPr>
          </a:p>
          <a:p>
            <a:pPr algn="ctr"/>
            <a:r>
              <a:rPr lang="fr-CA" sz="900" dirty="0"/>
              <a:t>Pacifique South</a:t>
            </a:r>
            <a:endParaRPr lang="fr-CA" sz="900" dirty="0">
              <a:ea typeface="Calibri"/>
              <a:cs typeface="Calibri"/>
            </a:endParaRP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FD1F7D3-E03B-C844-B8D4-35A199B3BEA9}"/>
              </a:ext>
            </a:extLst>
          </p:cNvPr>
          <p:cNvCxnSpPr>
            <a:cxnSpLocks/>
            <a:stCxn id="4" idx="0"/>
            <a:endCxn id="5" idx="2"/>
          </p:cNvCxnSpPr>
          <p:nvPr/>
        </p:nvCxnSpPr>
        <p:spPr>
          <a:xfrm flipV="1">
            <a:off x="7278457" y="1653251"/>
            <a:ext cx="1" cy="2507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8D7B24F6-2A83-5E42-8FF8-F975A763FBD0}"/>
              </a:ext>
            </a:extLst>
          </p:cNvPr>
          <p:cNvSpPr/>
          <p:nvPr/>
        </p:nvSpPr>
        <p:spPr>
          <a:xfrm>
            <a:off x="6948266" y="4987346"/>
            <a:ext cx="1028629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Gestion des t</a:t>
            </a:r>
            <a:r>
              <a:rPr lang="fr-CA" sz="900" i="0">
                <a:effectLst/>
              </a:rPr>
              <a:t>alents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6CC358A-42AE-E043-9825-C7CAEDA35875}"/>
              </a:ext>
            </a:extLst>
          </p:cNvPr>
          <p:cNvSpPr/>
          <p:nvPr/>
        </p:nvSpPr>
        <p:spPr>
          <a:xfrm>
            <a:off x="8342544" y="1682437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Gestionnaire du bureau et de l’administration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F48D22D-C527-3749-B693-0EA4E6CAFCF8}"/>
              </a:ext>
            </a:extLst>
          </p:cNvPr>
          <p:cNvSpPr/>
          <p:nvPr/>
        </p:nvSpPr>
        <p:spPr>
          <a:xfrm>
            <a:off x="1639313" y="3199611"/>
            <a:ext cx="1014116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Chef du portefeuille Finance </a:t>
            </a:r>
            <a:r>
              <a:rPr lang="fr-CA" sz="900" baseline="30000"/>
              <a:t>4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F5521DD-3F19-E041-ABB1-A9D41723A566}"/>
              </a:ext>
            </a:extLst>
          </p:cNvPr>
          <p:cNvSpPr/>
          <p:nvPr/>
        </p:nvSpPr>
        <p:spPr>
          <a:xfrm>
            <a:off x="8342544" y="2284036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Coordonnateur de programme</a:t>
            </a:r>
          </a:p>
          <a:p>
            <a:pPr algn="ctr"/>
            <a:r>
              <a:rPr lang="fr-CA" sz="900" i="0">
                <a:effectLst/>
              </a:rPr>
              <a:t>collecte de fonds</a:t>
            </a:r>
          </a:p>
        </p:txBody>
      </p: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506751AF-AE93-A545-9C92-E8BB449BB90F}"/>
              </a:ext>
            </a:extLst>
          </p:cNvPr>
          <p:cNvCxnSpPr>
            <a:cxnSpLocks/>
            <a:stCxn id="4" idx="3"/>
            <a:endCxn id="89" idx="1"/>
          </p:cNvCxnSpPr>
          <p:nvPr/>
        </p:nvCxnSpPr>
        <p:spPr>
          <a:xfrm flipV="1">
            <a:off x="7854457" y="1936353"/>
            <a:ext cx="488087" cy="830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CEDB1A55-D5D2-704C-92E1-10E191518000}"/>
              </a:ext>
            </a:extLst>
          </p:cNvPr>
          <p:cNvCxnSpPr>
            <a:cxnSpLocks/>
            <a:stCxn id="4" idx="3"/>
            <a:endCxn id="101" idx="1"/>
          </p:cNvCxnSpPr>
          <p:nvPr/>
        </p:nvCxnSpPr>
        <p:spPr>
          <a:xfrm>
            <a:off x="7854457" y="2019376"/>
            <a:ext cx="488087" cy="5185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DB4E838-F4B8-0E4F-B8C3-021074C2D6A5}"/>
              </a:ext>
            </a:extLst>
          </p:cNvPr>
          <p:cNvSpPr/>
          <p:nvPr/>
        </p:nvSpPr>
        <p:spPr>
          <a:xfrm>
            <a:off x="8258584" y="3264783"/>
            <a:ext cx="1014115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Traduction</a:t>
            </a:r>
            <a:r>
              <a:rPr lang="fr-CA" sz="900" baseline="30000"/>
              <a:t>4</a:t>
            </a:r>
            <a:endParaRPr lang="fr-CA" sz="9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6546D1A-0C67-9842-85AF-114C33DCEDDB}"/>
              </a:ext>
            </a:extLst>
          </p:cNvPr>
          <p:cNvSpPr/>
          <p:nvPr/>
        </p:nvSpPr>
        <p:spPr>
          <a:xfrm>
            <a:off x="9852282" y="1822012"/>
            <a:ext cx="11520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Inscription</a:t>
            </a:r>
            <a:endParaRPr lang="fr-CA" sz="900" i="0">
              <a:effectLst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8B6D26D-9E6F-1B4C-ABA2-1EB54C3BBC62}"/>
              </a:ext>
            </a:extLst>
          </p:cNvPr>
          <p:cNvSpPr/>
          <p:nvPr/>
        </p:nvSpPr>
        <p:spPr>
          <a:xfrm>
            <a:off x="119396" y="861907"/>
            <a:ext cx="1358131" cy="5909310"/>
          </a:xfrm>
          <a:prstGeom prst="rect">
            <a:avLst/>
          </a:prstGeom>
          <a:gradFill>
            <a:gsLst>
              <a:gs pos="68000">
                <a:srgbClr val="FFC000"/>
              </a:gs>
              <a:gs pos="0">
                <a:srgbClr val="7030A0"/>
              </a:gs>
              <a:gs pos="100000">
                <a:srgbClr val="FF0000"/>
              </a:gs>
              <a:gs pos="12000">
                <a:srgbClr val="00B0F0"/>
              </a:gs>
              <a:gs pos="33000">
                <a:srgbClr val="00B050"/>
              </a:gs>
              <a:gs pos="50000">
                <a:srgbClr val="FFFF00"/>
              </a:gs>
            </a:gsLst>
            <a:lin ang="5400000" scaled="1"/>
          </a:gradFill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fr-CA" sz="900" b="1" dirty="0"/>
          </a:p>
          <a:p>
            <a:pPr algn="ctr"/>
            <a:r>
              <a:rPr lang="fr-CA" sz="900" b="1" i="0">
                <a:effectLst/>
              </a:rPr>
              <a:t>C.A. – Stratégique</a:t>
            </a:r>
            <a:endParaRPr lang="fr-CA"/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 dirty="0">
              <a:ea typeface="Calibri"/>
              <a:cs typeface="Calibri"/>
            </a:endParaRPr>
          </a:p>
          <a:p>
            <a:pPr algn="ctr"/>
            <a:endParaRPr lang="fr-CA" sz="900" b="1" i="0">
              <a:effectLst/>
              <a:ea typeface="Calibri"/>
              <a:cs typeface="Calibri"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 i="0">
              <a:effectLst/>
            </a:endParaRPr>
          </a:p>
          <a:p>
            <a:pPr algn="ctr"/>
            <a:r>
              <a:rPr lang="fr-CA" sz="900" b="1" i="0">
                <a:effectLst/>
              </a:rPr>
              <a:t>Nationa</a:t>
            </a:r>
            <a:r>
              <a:rPr lang="fr-CA" sz="900" b="1"/>
              <a:t>l – </a:t>
            </a:r>
            <a:r>
              <a:rPr lang="fr-CA" sz="900" b="1" i="0">
                <a:effectLst/>
              </a:rPr>
              <a:t>Normes</a:t>
            </a:r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 dirty="0">
              <a:effectLst/>
              <a:ea typeface="Calibri"/>
              <a:cs typeface="Calibri"/>
            </a:endParaRPr>
          </a:p>
          <a:p>
            <a:pPr algn="ctr"/>
            <a:endParaRPr lang="fr-CA" sz="900" b="1" dirty="0">
              <a:ea typeface="Calibri"/>
              <a:cs typeface="Calibri"/>
            </a:endParaRPr>
          </a:p>
          <a:p>
            <a:pPr algn="ctr"/>
            <a:endParaRPr lang="fr-CA" sz="900" b="1" i="0" dirty="0">
              <a:effectLst/>
              <a:ea typeface="Calibri"/>
              <a:cs typeface="Calibri"/>
            </a:endParaRPr>
          </a:p>
          <a:p>
            <a:pPr algn="ctr"/>
            <a:endParaRPr lang="fr-CA" sz="900" b="1">
              <a:ea typeface="Calibri"/>
              <a:cs typeface="Calibri"/>
            </a:endParaRPr>
          </a:p>
          <a:p>
            <a:pPr algn="ctr"/>
            <a:endParaRPr lang="fr-CA" sz="900" b="1">
              <a:ea typeface="Calibri"/>
              <a:cs typeface="Calibri"/>
            </a:endParaRPr>
          </a:p>
          <a:p>
            <a:pPr algn="ctr"/>
            <a:r>
              <a:rPr lang="fr-CA" sz="900" b="1"/>
              <a:t>Division – Opérations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>
                <a:effectLst/>
              </a:rPr>
              <a:t>Zone – Exécution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>
                <a:effectLst/>
              </a:rPr>
              <a:t>Patrouille – Implémentation</a:t>
            </a:r>
          </a:p>
          <a:p>
            <a:pPr algn="ctr"/>
            <a:endParaRPr lang="fr-CA" sz="900" b="1" i="0">
              <a:effectLst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73D13EC0-ACC7-334C-91EA-94CF0EB9665A}"/>
              </a:ext>
            </a:extLst>
          </p:cNvPr>
          <p:cNvSpPr/>
          <p:nvPr/>
        </p:nvSpPr>
        <p:spPr>
          <a:xfrm>
            <a:off x="4394054" y="135087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054F587-531B-1D4E-96C4-EB0BB85C26D1}"/>
              </a:ext>
            </a:extLst>
          </p:cNvPr>
          <p:cNvSpPr/>
          <p:nvPr/>
        </p:nvSpPr>
        <p:spPr>
          <a:xfrm>
            <a:off x="10493784" y="135598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5ED218F-5192-8E46-84D1-2307EB712F58}"/>
              </a:ext>
            </a:extLst>
          </p:cNvPr>
          <p:cNvSpPr/>
          <p:nvPr/>
        </p:nvSpPr>
        <p:spPr>
          <a:xfrm>
            <a:off x="8957052" y="135087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8F66E127-9B47-8C4C-BC6F-03D7AC826B61}"/>
              </a:ext>
            </a:extLst>
          </p:cNvPr>
          <p:cNvSpPr/>
          <p:nvPr/>
        </p:nvSpPr>
        <p:spPr>
          <a:xfrm>
            <a:off x="7478035" y="135598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87F2367-5B67-5449-8672-2E546A1242D9}"/>
              </a:ext>
            </a:extLst>
          </p:cNvPr>
          <p:cNvSpPr/>
          <p:nvPr/>
        </p:nvSpPr>
        <p:spPr>
          <a:xfrm>
            <a:off x="5909611" y="135934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8FD93D8-8859-304B-8EB4-1120F8A82E95}"/>
              </a:ext>
            </a:extLst>
          </p:cNvPr>
          <p:cNvSpPr/>
          <p:nvPr/>
        </p:nvSpPr>
        <p:spPr>
          <a:xfrm>
            <a:off x="2917278" y="135934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Administrateur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4F8A4C0-9946-8646-8948-AE6F44456570}"/>
              </a:ext>
            </a:extLst>
          </p:cNvPr>
          <p:cNvSpPr txBox="1"/>
          <p:nvPr/>
        </p:nvSpPr>
        <p:spPr>
          <a:xfrm>
            <a:off x="10024968" y="5810027"/>
            <a:ext cx="1856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900"/>
              <a:t>Notes:</a:t>
            </a:r>
          </a:p>
          <a:p>
            <a:pPr marL="98425" indent="-98425">
              <a:buAutoNum type="arabicPeriod"/>
            </a:pPr>
            <a:r>
              <a:rPr lang="fr-CA" sz="900"/>
              <a:t>Nommés par le C.A.</a:t>
            </a:r>
          </a:p>
          <a:p>
            <a:pPr marL="98425" indent="-98425">
              <a:buAutoNum type="arabicPeriod"/>
            </a:pPr>
            <a:r>
              <a:rPr lang="fr-CA" sz="900"/>
              <a:t>Élu par les présidents de zone</a:t>
            </a:r>
          </a:p>
          <a:p>
            <a:pPr marL="98425" indent="-98425">
              <a:buFontTx/>
              <a:buAutoNum type="arabicPeriod"/>
            </a:pPr>
            <a:r>
              <a:rPr lang="fr-CA" sz="900"/>
              <a:t>Sélectionné par le C.A.</a:t>
            </a:r>
          </a:p>
          <a:p>
            <a:pPr marL="98425" indent="-98425">
              <a:buAutoNum type="arabicPeriod"/>
            </a:pPr>
            <a:r>
              <a:rPr lang="fr-CA" sz="900"/>
              <a:t>Nommés par le directeur exécutif</a:t>
            </a:r>
          </a:p>
          <a:p>
            <a:pPr marL="98425" indent="-98425">
              <a:buAutoNum type="arabicPeriod"/>
            </a:pPr>
            <a:r>
              <a:rPr lang="fr-CA" sz="900"/>
              <a:t>Élu par les membres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7A91613-E2F3-754E-8AA8-9EE305E62C50}"/>
              </a:ext>
            </a:extLst>
          </p:cNvPr>
          <p:cNvSpPr/>
          <p:nvPr/>
        </p:nvSpPr>
        <p:spPr>
          <a:xfrm>
            <a:off x="6702457" y="106223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Président du conseil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B277E2F-C791-1C47-88B2-5E974DF2C535}"/>
              </a:ext>
            </a:extLst>
          </p:cNvPr>
          <p:cNvCxnSpPr>
            <a:cxnSpLocks/>
            <a:stCxn id="80" idx="0"/>
            <a:endCxn id="4" idx="2"/>
          </p:cNvCxnSpPr>
          <p:nvPr/>
        </p:nvCxnSpPr>
        <p:spPr>
          <a:xfrm flipV="1">
            <a:off x="7267572" y="2134792"/>
            <a:ext cx="3628" cy="8380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F0C8AE-41B4-174C-B71A-2A25B12D2BD9}"/>
              </a:ext>
            </a:extLst>
          </p:cNvPr>
          <p:cNvSpPr/>
          <p:nvPr/>
        </p:nvSpPr>
        <p:spPr>
          <a:xfrm>
            <a:off x="2888248" y="6254813"/>
            <a:ext cx="1006857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Chefs de patrouille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8E610EA-A634-F64F-81A0-ADB759EDC227}"/>
              </a:ext>
            </a:extLst>
          </p:cNvPr>
          <p:cNvSpPr/>
          <p:nvPr/>
        </p:nvSpPr>
        <p:spPr>
          <a:xfrm>
            <a:off x="1621024" y="6265390"/>
            <a:ext cx="98508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Relations avec les stations</a:t>
            </a:r>
          </a:p>
        </p:txBody>
      </p: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3AA65098-6BC4-394A-9BD6-B013F09C7D8C}"/>
              </a:ext>
            </a:extLst>
          </p:cNvPr>
          <p:cNvCxnSpPr>
            <a:cxnSpLocks/>
            <a:stCxn id="68" idx="1"/>
            <a:endCxn id="19" idx="3"/>
          </p:cNvCxnSpPr>
          <p:nvPr/>
        </p:nvCxnSpPr>
        <p:spPr>
          <a:xfrm flipH="1" flipV="1">
            <a:off x="2597354" y="4810550"/>
            <a:ext cx="321689" cy="226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913DF34-AEC5-7246-8377-E7308111290B}"/>
              </a:ext>
            </a:extLst>
          </p:cNvPr>
          <p:cNvCxnSpPr>
            <a:cxnSpLocks/>
            <a:stCxn id="186" idx="1"/>
            <a:endCxn id="187" idx="3"/>
          </p:cNvCxnSpPr>
          <p:nvPr/>
        </p:nvCxnSpPr>
        <p:spPr>
          <a:xfrm flipH="1">
            <a:off x="2606110" y="6439479"/>
            <a:ext cx="282138" cy="1057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00E3416E-EFEA-E745-BE22-84CB1FCDC180}"/>
              </a:ext>
            </a:extLst>
          </p:cNvPr>
          <p:cNvSpPr/>
          <p:nvPr/>
        </p:nvSpPr>
        <p:spPr>
          <a:xfrm>
            <a:off x="5544554" y="440554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Formation en secourisme avancé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F9E20D1-98AA-3D40-8DA9-F6B9B1CAAAC2}"/>
              </a:ext>
            </a:extLst>
          </p:cNvPr>
          <p:cNvSpPr/>
          <p:nvPr/>
        </p:nvSpPr>
        <p:spPr>
          <a:xfrm>
            <a:off x="5541089" y="4878339"/>
            <a:ext cx="1137486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Formation sur pistes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A265BF2-8860-FA43-8928-1E9A77598A2F}"/>
              </a:ext>
            </a:extLst>
          </p:cNvPr>
          <p:cNvSpPr/>
          <p:nvPr/>
        </p:nvSpPr>
        <p:spPr>
          <a:xfrm>
            <a:off x="5552102" y="5209934"/>
            <a:ext cx="1122972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Programme de certification des instructeurs (PCI)</a:t>
            </a:r>
            <a:endParaRPr lang="fr-CA" sz="900" i="0">
              <a:effectLst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7303BCF-C756-E242-A93C-AE91923A9ADF}"/>
              </a:ext>
            </a:extLst>
          </p:cNvPr>
          <p:cNvSpPr/>
          <p:nvPr/>
        </p:nvSpPr>
        <p:spPr>
          <a:xfrm>
            <a:off x="5544554" y="5781648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Perfectionnement professionnel</a:t>
            </a:r>
            <a:endParaRPr lang="fr-CA" sz="900" i="0">
              <a:effectLst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B6E3CBE-44FE-104E-A48C-5CA608199ADF}"/>
              </a:ext>
            </a:extLst>
          </p:cNvPr>
          <p:cNvSpPr/>
          <p:nvPr/>
        </p:nvSpPr>
        <p:spPr>
          <a:xfrm>
            <a:off x="5544554" y="6227104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Production des ressources 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9256CB8-EF5C-9C4D-8823-1F382D81CB49}"/>
              </a:ext>
            </a:extLst>
          </p:cNvPr>
          <p:cNvSpPr/>
          <p:nvPr/>
        </p:nvSpPr>
        <p:spPr>
          <a:xfrm>
            <a:off x="5544845" y="3978373"/>
            <a:ext cx="113748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 dirty="0"/>
              <a:t>Chef-adjoint</a:t>
            </a:r>
            <a:r>
              <a:rPr lang="fr-CA" sz="900" i="0" dirty="0">
                <a:effectLst/>
              </a:rPr>
              <a:t> du portefeuille</a:t>
            </a:r>
          </a:p>
        </p:txBody>
      </p: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3296DD77-AE38-F349-98E2-77C904D97C31}"/>
              </a:ext>
            </a:extLst>
          </p:cNvPr>
          <p:cNvCxnSpPr>
            <a:cxnSpLocks/>
          </p:cNvCxnSpPr>
          <p:nvPr/>
        </p:nvCxnSpPr>
        <p:spPr>
          <a:xfrm>
            <a:off x="9487287" y="1936353"/>
            <a:ext cx="357738" cy="10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426A1170-6E88-FB4F-AE3A-B6B248E6D923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 flipV="1">
            <a:off x="2689606" y="1253142"/>
            <a:ext cx="125075" cy="3381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B6550049-F70A-0246-AACA-7EABF4971349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671304" y="1253142"/>
            <a:ext cx="143377" cy="12458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104A401D-9C19-1B48-8A56-4151B5DFF27F}"/>
              </a:ext>
            </a:extLst>
          </p:cNvPr>
          <p:cNvSpPr/>
          <p:nvPr/>
        </p:nvSpPr>
        <p:spPr>
          <a:xfrm>
            <a:off x="8258585" y="4178252"/>
            <a:ext cx="1014114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Communications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6686348-9954-8547-B876-6ED548E15AD5}"/>
              </a:ext>
            </a:extLst>
          </p:cNvPr>
          <p:cNvSpPr/>
          <p:nvPr/>
        </p:nvSpPr>
        <p:spPr>
          <a:xfrm>
            <a:off x="8256032" y="4587481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Gouvernance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296F84B-A15E-3B42-9C11-429A4D58D5E5}"/>
              </a:ext>
            </a:extLst>
          </p:cNvPr>
          <p:cNvSpPr/>
          <p:nvPr/>
        </p:nvSpPr>
        <p:spPr>
          <a:xfrm>
            <a:off x="5132590" y="196825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Présidente du comité RH</a:t>
            </a:r>
          </a:p>
        </p:txBody>
      </p: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67E4D53A-73E6-1349-AC1B-7288800D6626}"/>
              </a:ext>
            </a:extLst>
          </p:cNvPr>
          <p:cNvCxnSpPr>
            <a:cxnSpLocks/>
            <a:stCxn id="79" idx="3"/>
            <a:endCxn id="4" idx="1"/>
          </p:cNvCxnSpPr>
          <p:nvPr/>
        </p:nvCxnSpPr>
        <p:spPr>
          <a:xfrm flipV="1">
            <a:off x="6284590" y="2019376"/>
            <a:ext cx="417867" cy="13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DD8F866-9E29-B692-8093-E55302BE7795}"/>
              </a:ext>
            </a:extLst>
          </p:cNvPr>
          <p:cNvSpPr txBox="1"/>
          <p:nvPr/>
        </p:nvSpPr>
        <p:spPr>
          <a:xfrm>
            <a:off x="10649498" y="196995"/>
            <a:ext cx="1348446" cy="2308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r-CA" sz="900"/>
              <a:t>Révision 11 (2026-06-26)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EBFB76-31C2-6068-9CEC-EB748EAD8CEA}"/>
              </a:ext>
            </a:extLst>
          </p:cNvPr>
          <p:cNvSpPr/>
          <p:nvPr/>
        </p:nvSpPr>
        <p:spPr>
          <a:xfrm>
            <a:off x="1533819" y="2335724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Comité consultatif médical</a:t>
            </a:r>
            <a:r>
              <a:rPr lang="fr-CA" sz="900"/>
              <a:t> </a:t>
            </a:r>
            <a:r>
              <a:rPr lang="fr-CA" sz="900" baseline="30000"/>
              <a:t>1</a:t>
            </a:r>
            <a:endParaRPr lang="fr-CA" sz="900" i="0" baseline="30000">
              <a:effectLst/>
              <a:ea typeface="Calibri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F127BB4-4047-82EA-B27C-44B0DA7BA633}"/>
              </a:ext>
            </a:extLst>
          </p:cNvPr>
          <p:cNvSpPr/>
          <p:nvPr/>
        </p:nvSpPr>
        <p:spPr>
          <a:xfrm>
            <a:off x="8258584" y="4985227"/>
            <a:ext cx="1021372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Secourisme avancé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C4CBDE4-46C6-B5F2-8DCF-27FE8C71285A}"/>
              </a:ext>
            </a:extLst>
          </p:cNvPr>
          <p:cNvSpPr/>
          <p:nvPr/>
        </p:nvSpPr>
        <p:spPr>
          <a:xfrm>
            <a:off x="8251327" y="5487113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 i="0">
                <a:effectLst/>
              </a:rPr>
              <a:t>Sur pistes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F0BDF54-BD74-B38F-3E07-794FF7EC779E}"/>
              </a:ext>
            </a:extLst>
          </p:cNvPr>
          <p:cNvSpPr/>
          <p:nvPr/>
        </p:nvSpPr>
        <p:spPr>
          <a:xfrm>
            <a:off x="8256032" y="5899373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CA" sz="900"/>
              <a:t>PCI</a:t>
            </a:r>
            <a:endParaRPr lang="fr-CA" sz="900" i="0"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602F7F-AE97-33F2-6F22-1CFD2629975E}"/>
              </a:ext>
            </a:extLst>
          </p:cNvPr>
          <p:cNvSpPr/>
          <p:nvPr/>
        </p:nvSpPr>
        <p:spPr>
          <a:xfrm>
            <a:off x="9601154" y="3334031"/>
            <a:ext cx="101411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</a:t>
            </a:r>
            <a:r>
              <a:rPr lang="fr-CA" sz="900"/>
              <a:t>TI</a:t>
            </a:r>
            <a:r>
              <a:rPr lang="fr-CA" sz="900" baseline="30000" dirty="0"/>
              <a:t>4</a:t>
            </a:r>
            <a:endParaRPr lang="fr-CA" sz="9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E218478-F62D-B442-2C14-7B68D3BF93B8}"/>
              </a:ext>
            </a:extLst>
          </p:cNvPr>
          <p:cNvSpPr/>
          <p:nvPr/>
        </p:nvSpPr>
        <p:spPr>
          <a:xfrm>
            <a:off x="10921955" y="3312260"/>
            <a:ext cx="101411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</a:t>
            </a:r>
            <a:r>
              <a:rPr lang="fr-CA" sz="900"/>
              <a:t>RH</a:t>
            </a:r>
            <a:r>
              <a:rPr lang="fr-CA" sz="900" baseline="30000" dirty="0"/>
              <a:t>4</a:t>
            </a:r>
            <a:endParaRPr lang="fr-CA" sz="9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346A06-DF1B-E995-8B53-7A5D7A5612D9}"/>
              </a:ext>
            </a:extLst>
          </p:cNvPr>
          <p:cNvSpPr/>
          <p:nvPr/>
        </p:nvSpPr>
        <p:spPr>
          <a:xfrm>
            <a:off x="9605860" y="4253652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/>
              <a:t>Yéti</a:t>
            </a:r>
            <a:endParaRPr lang="fr-CA" sz="900" i="0"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CBC07C-8E49-3A2B-DA03-A0984E78DA9A}"/>
              </a:ext>
            </a:extLst>
          </p:cNvPr>
          <p:cNvSpPr/>
          <p:nvPr/>
        </p:nvSpPr>
        <p:spPr>
          <a:xfrm>
            <a:off x="9608412" y="4651398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>
                <a:ea typeface="Calibri"/>
                <a:cs typeface="Calibri"/>
              </a:rPr>
              <a:t>SGF</a:t>
            </a:r>
            <a:endParaRPr lang="fr-CA" sz="900" i="0" dirty="0">
              <a:effectLst/>
              <a:ea typeface="Calibri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7569DB4-7384-7529-6C92-122E8A183862}"/>
              </a:ext>
            </a:extLst>
          </p:cNvPr>
          <p:cNvSpPr/>
          <p:nvPr/>
        </p:nvSpPr>
        <p:spPr>
          <a:xfrm>
            <a:off x="9608412" y="5109741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/>
              <a:t>Site Web</a:t>
            </a:r>
            <a:endParaRPr lang="fr-CA" sz="900" i="0">
              <a:effectLst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2C6E3C2-014E-34AC-56F4-E024E42042E4}"/>
              </a:ext>
            </a:extLst>
          </p:cNvPr>
          <p:cNvSpPr/>
          <p:nvPr/>
        </p:nvSpPr>
        <p:spPr>
          <a:xfrm>
            <a:off x="9605860" y="5565544"/>
            <a:ext cx="1021372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CA" sz="900">
                <a:ea typeface="Calibri"/>
                <a:cs typeface="Calibri"/>
              </a:rPr>
              <a:t>O 365</a:t>
            </a:r>
            <a:endParaRPr lang="fr-CA" sz="900" i="0" dirty="0">
              <a:effectLst/>
              <a:ea typeface="Calibri"/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1F2B9-4123-75C6-2304-E00F8A65221B}"/>
              </a:ext>
            </a:extLst>
          </p:cNvPr>
          <p:cNvSpPr/>
          <p:nvPr/>
        </p:nvSpPr>
        <p:spPr>
          <a:xfrm>
            <a:off x="1537605" y="187107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 i="0" dirty="0">
                <a:effectLst/>
              </a:rPr>
              <a:t>Comité </a:t>
            </a:r>
            <a:r>
              <a:rPr lang="fr-CA" sz="900" dirty="0"/>
              <a:t>sur </a:t>
            </a:r>
            <a:r>
              <a:rPr lang="fr-CA" sz="900"/>
              <a:t>la  gouvernance</a:t>
            </a:r>
            <a:r>
              <a:rPr lang="fr-CA" sz="900" i="0">
                <a:effectLst/>
              </a:rPr>
              <a:t> </a:t>
            </a:r>
            <a:r>
              <a:rPr lang="fr-CA" sz="900" i="0" baseline="30000" dirty="0">
                <a:effectLst/>
              </a:rPr>
              <a:t>1</a:t>
            </a:r>
            <a:endParaRPr lang="fr-CA" sz="9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9247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DED0F710-C17C-4843-83FF-81AE4E470127}"/>
              </a:ext>
            </a:extLst>
          </p:cNvPr>
          <p:cNvSpPr txBox="1"/>
          <p:nvPr/>
        </p:nvSpPr>
        <p:spPr>
          <a:xfrm>
            <a:off x="1370511" y="2610013"/>
            <a:ext cx="10821667" cy="89255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000" b="1"/>
              <a:t>Portfolio Management</a:t>
            </a:r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1000"/>
          </a:p>
        </p:txBody>
      </p:sp>
      <p:sp>
        <p:nvSpPr>
          <p:cNvPr id="5" name="Rectangle 4"/>
          <p:cNvSpPr/>
          <p:nvPr/>
        </p:nvSpPr>
        <p:spPr>
          <a:xfrm>
            <a:off x="2814681" y="853032"/>
            <a:ext cx="8927553" cy="80021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b="1" i="0">
                <a:effectLst/>
              </a:rPr>
              <a:t>National Board of Directors </a:t>
            </a:r>
            <a:r>
              <a:rPr lang="en-US" sz="900" b="1" i="0" baseline="30000">
                <a:effectLst/>
              </a:rPr>
              <a:t> 2</a:t>
            </a:r>
            <a:r>
              <a:rPr lang="en-US" sz="900" b="1" i="0">
                <a:effectLst/>
              </a:rPr>
              <a:t> (7)</a:t>
            </a:r>
          </a:p>
          <a:p>
            <a:pPr algn="ctr"/>
            <a:endParaRPr lang="en-US" sz="900" baseline="30000"/>
          </a:p>
          <a:p>
            <a:pPr algn="ctr"/>
            <a:endParaRPr lang="en-US" sz="900" i="0" baseline="30000">
              <a:effectLst/>
            </a:endParaRPr>
          </a:p>
          <a:p>
            <a:pPr algn="ctr"/>
            <a:endParaRPr lang="en-US" sz="900"/>
          </a:p>
          <a:p>
            <a:pPr algn="ctr"/>
            <a:endParaRPr lang="en-US" sz="800"/>
          </a:p>
          <a:p>
            <a:pPr algn="ctr"/>
            <a:endParaRPr lang="en-US" sz="800"/>
          </a:p>
        </p:txBody>
      </p:sp>
      <p:sp>
        <p:nvSpPr>
          <p:cNvPr id="4" name="Rectangle 3"/>
          <p:cNvSpPr/>
          <p:nvPr/>
        </p:nvSpPr>
        <p:spPr>
          <a:xfrm>
            <a:off x="6702457" y="1973210"/>
            <a:ext cx="11520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Executive Director </a:t>
            </a:r>
            <a:r>
              <a:rPr lang="en-US" sz="900" baseline="30000"/>
              <a:t>3</a:t>
            </a:r>
            <a:endParaRPr lang="en-US" sz="900" i="0"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9305" y="851636"/>
            <a:ext cx="1139644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800" i="0" dirty="0">
                <a:effectLst/>
              </a:rPr>
              <a:t>Financial </a:t>
            </a:r>
            <a:r>
              <a:rPr lang="en-US" sz="800"/>
              <a:t>Advisory</a:t>
            </a:r>
            <a:r>
              <a:rPr lang="en-US" sz="800" dirty="0"/>
              <a:t> Committee</a:t>
            </a:r>
            <a:r>
              <a:rPr lang="en-US" sz="800"/>
              <a:t> </a:t>
            </a:r>
            <a:r>
              <a:rPr lang="en-US" sz="800" i="0">
                <a:effectLst/>
              </a:rPr>
              <a:t>(3</a:t>
            </a:r>
            <a:r>
              <a:rPr lang="en-US" sz="800"/>
              <a:t>)</a:t>
            </a:r>
            <a:r>
              <a:rPr lang="en-US" sz="800" i="0" baseline="30000" dirty="0">
                <a:effectLst/>
              </a:rPr>
              <a:t> 1</a:t>
            </a:r>
          </a:p>
        </p:txBody>
      </p:sp>
      <p:sp>
        <p:nvSpPr>
          <p:cNvPr id="8" name="Rectangle 7"/>
          <p:cNvSpPr/>
          <p:nvPr/>
        </p:nvSpPr>
        <p:spPr>
          <a:xfrm>
            <a:off x="1519304" y="1365843"/>
            <a:ext cx="1139644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Legal Committee </a:t>
            </a:r>
            <a:r>
              <a:rPr lang="en-US" sz="900" i="0" baseline="30000">
                <a:effectLst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6952801" y="2995698"/>
            <a:ext cx="105403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Member Services Portfolio Leader </a:t>
            </a:r>
            <a:r>
              <a:rPr lang="en-US" sz="900" baseline="30000"/>
              <a:t>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11902" y="2977945"/>
            <a:ext cx="105083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Division Presidents Chair </a:t>
            </a:r>
            <a:endParaRPr lang="en-US" sz="900" baseline="30000"/>
          </a:p>
        </p:txBody>
      </p:sp>
      <p:sp>
        <p:nvSpPr>
          <p:cNvPr id="13" name="Rectangle 12"/>
          <p:cNvSpPr/>
          <p:nvPr/>
        </p:nvSpPr>
        <p:spPr>
          <a:xfrm>
            <a:off x="4186944" y="2922821"/>
            <a:ext cx="1047425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 i="0" dirty="0">
                <a:effectLst/>
              </a:rPr>
              <a:t>Communications</a:t>
            </a:r>
            <a:r>
              <a:rPr lang="en-US" sz="900" dirty="0"/>
              <a:t> &amp; </a:t>
            </a:r>
            <a:r>
              <a:rPr lang="en-US" sz="900"/>
              <a:t>Marketing</a:t>
            </a:r>
            <a:endParaRPr lang="fr-FR"/>
          </a:p>
          <a:p>
            <a:pPr algn="ctr"/>
            <a:r>
              <a:rPr lang="en-US" sz="900"/>
              <a:t>Portfolio</a:t>
            </a:r>
            <a:r>
              <a:rPr lang="en-US" sz="900" i="0" dirty="0">
                <a:effectLst/>
              </a:rPr>
              <a:t> Leader </a:t>
            </a:r>
            <a:r>
              <a:rPr lang="en-US" sz="900" i="0" baseline="30000" dirty="0">
                <a:effectLst/>
              </a:rPr>
              <a:t>4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69110" y="2912023"/>
            <a:ext cx="105043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Training &amp; Development Portfolio Leader</a:t>
            </a:r>
            <a:r>
              <a:rPr lang="en-US" sz="900" baseline="30000"/>
              <a:t>4</a:t>
            </a:r>
            <a:endParaRPr lang="en-US" sz="900" i="0"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61248" y="4129499"/>
            <a:ext cx="1046772" cy="79934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NSE (365) Events</a:t>
            </a:r>
          </a:p>
          <a:p>
            <a:pPr algn="ctr"/>
            <a:r>
              <a:rPr lang="en-US" sz="900" i="0">
                <a:effectLst/>
              </a:rPr>
              <a:t>Regional Ski Association Relationships</a:t>
            </a:r>
          </a:p>
          <a:p>
            <a:pPr algn="ctr"/>
            <a:r>
              <a:rPr lang="en-US" sz="900"/>
              <a:t>CISM</a:t>
            </a:r>
            <a:endParaRPr lang="en-US" sz="900" i="0"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37512" y="3851680"/>
            <a:ext cx="10431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Non-Snow Events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37511" y="4217003"/>
            <a:ext cx="10431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CISM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83856" y="4661017"/>
            <a:ext cx="1057658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Safety / Prevention</a:t>
            </a:r>
          </a:p>
        </p:txBody>
      </p:sp>
      <p:pic>
        <p:nvPicPr>
          <p:cNvPr id="32" name="Picture 3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7" y="0"/>
            <a:ext cx="1943100" cy="6426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2"/>
          <p:cNvSpPr/>
          <p:nvPr/>
        </p:nvSpPr>
        <p:spPr>
          <a:xfrm>
            <a:off x="4718389" y="55973"/>
            <a:ext cx="2437627" cy="738664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2400" b="1" i="0">
                <a:effectLst/>
              </a:rPr>
              <a:t>National</a:t>
            </a:r>
          </a:p>
          <a:p>
            <a:pPr algn="ctr"/>
            <a:r>
              <a:rPr lang="en-US" b="1"/>
              <a:t>Organization Chart</a:t>
            </a:r>
            <a:endParaRPr lang="en-US" b="1" i="0"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933749" y="5722805"/>
            <a:ext cx="10431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Pro Deals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83856" y="3834751"/>
            <a:ext cx="1057658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Logo/Branding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76598" y="4235337"/>
            <a:ext cx="1057658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Marketing</a:t>
            </a:r>
          </a:p>
        </p:txBody>
      </p:sp>
      <p:cxnSp>
        <p:nvCxnSpPr>
          <p:cNvPr id="283" name="Straight Arrow Connector 282">
            <a:extLst>
              <a:ext uri="{FF2B5EF4-FFF2-40B4-BE49-F238E27FC236}">
                <a16:creationId xmlns:a16="http://schemas.microsoft.com/office/drawing/2014/main" id="{1B17273C-EE58-409B-8DB6-9660D8570E39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>
            <a:off x="2658949" y="1020913"/>
            <a:ext cx="155732" cy="232229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EEB70F3-CA9F-4A66-917F-9B019DD66449}"/>
              </a:ext>
            </a:extLst>
          </p:cNvPr>
          <p:cNvSpPr/>
          <p:nvPr/>
        </p:nvSpPr>
        <p:spPr>
          <a:xfrm>
            <a:off x="6933750" y="4949144"/>
            <a:ext cx="10431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Awards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0BAF6C9F-9175-4FE0-80F6-BDEFCFA15A64}"/>
              </a:ext>
            </a:extLst>
          </p:cNvPr>
          <p:cNvSpPr/>
          <p:nvPr/>
        </p:nvSpPr>
        <p:spPr>
          <a:xfrm>
            <a:off x="2808421" y="5529877"/>
            <a:ext cx="10504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Zone</a:t>
            </a:r>
          </a:p>
          <a:p>
            <a:pPr algn="ctr"/>
            <a:r>
              <a:rPr lang="en-US" sz="900"/>
              <a:t> Presidents</a:t>
            </a:r>
            <a:r>
              <a:rPr lang="en-US" sz="900" baseline="30000"/>
              <a:t> 5 </a:t>
            </a:r>
            <a:r>
              <a:rPr lang="en-US" sz="900"/>
              <a:t>(57)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89D5EB6-49B8-4A8F-A8CF-F437AF91B915}"/>
              </a:ext>
            </a:extLst>
          </p:cNvPr>
          <p:cNvSpPr/>
          <p:nvPr/>
        </p:nvSpPr>
        <p:spPr>
          <a:xfrm>
            <a:off x="6933749" y="5312317"/>
            <a:ext cx="1043143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NAC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C21F81A-162F-2A4C-966C-66DFE02C57CA}"/>
              </a:ext>
            </a:extLst>
          </p:cNvPr>
          <p:cNvSpPr/>
          <p:nvPr/>
        </p:nvSpPr>
        <p:spPr>
          <a:xfrm>
            <a:off x="2810186" y="3655946"/>
            <a:ext cx="1050400" cy="1615827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Division Presidents</a:t>
            </a:r>
            <a:r>
              <a:rPr lang="en-US" sz="900" baseline="30000"/>
              <a:t>2</a:t>
            </a:r>
            <a:r>
              <a:rPr lang="en-US" sz="900"/>
              <a:t> Atlantic East</a:t>
            </a:r>
            <a:endParaRPr lang="en-US" sz="600"/>
          </a:p>
          <a:p>
            <a:pPr algn="ctr"/>
            <a:r>
              <a:rPr lang="en-US" sz="900"/>
              <a:t>Atlantic West</a:t>
            </a:r>
          </a:p>
          <a:p>
            <a:pPr algn="ctr"/>
            <a:r>
              <a:rPr lang="en-US" sz="900"/>
              <a:t>Quebec</a:t>
            </a:r>
          </a:p>
          <a:p>
            <a:pPr algn="ctr"/>
            <a:r>
              <a:rPr lang="en-US" sz="900"/>
              <a:t>Ontario</a:t>
            </a:r>
          </a:p>
          <a:p>
            <a:pPr algn="ctr"/>
            <a:r>
              <a:rPr lang="en-US" sz="900"/>
              <a:t>Manitoba</a:t>
            </a:r>
          </a:p>
          <a:p>
            <a:pPr algn="ctr"/>
            <a:r>
              <a:rPr lang="en-US" sz="900"/>
              <a:t>Saskatchewan</a:t>
            </a:r>
          </a:p>
          <a:p>
            <a:pPr algn="ctr"/>
            <a:r>
              <a:rPr lang="en-US" sz="900"/>
              <a:t>Mountain</a:t>
            </a:r>
            <a:br>
              <a:rPr lang="en-US" sz="900"/>
            </a:br>
            <a:r>
              <a:rPr lang="en-US" sz="900"/>
              <a:t>Pacific North</a:t>
            </a:r>
          </a:p>
          <a:p>
            <a:pPr algn="ctr"/>
            <a:r>
              <a:rPr lang="en-US" sz="900"/>
              <a:t>Pacific South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AFD1F7D3-E03B-C844-B8D4-35A199B3BEA9}"/>
              </a:ext>
            </a:extLst>
          </p:cNvPr>
          <p:cNvCxnSpPr>
            <a:cxnSpLocks/>
          </p:cNvCxnSpPr>
          <p:nvPr/>
        </p:nvCxnSpPr>
        <p:spPr>
          <a:xfrm flipV="1">
            <a:off x="7227657" y="1689537"/>
            <a:ext cx="1" cy="319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8D7B24F6-2A83-5E42-8FF8-F975A763FBD0}"/>
              </a:ext>
            </a:extLst>
          </p:cNvPr>
          <p:cNvSpPr/>
          <p:nvPr/>
        </p:nvSpPr>
        <p:spPr>
          <a:xfrm>
            <a:off x="6933751" y="4516721"/>
            <a:ext cx="104314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Talent Management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6CC358A-42AE-E043-9825-C7CAEDA35875}"/>
              </a:ext>
            </a:extLst>
          </p:cNvPr>
          <p:cNvSpPr/>
          <p:nvPr/>
        </p:nvSpPr>
        <p:spPr>
          <a:xfrm>
            <a:off x="8342544" y="1691875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Office Manager</a:t>
            </a:r>
            <a:r>
              <a:rPr lang="en-US" sz="900"/>
              <a:t> / </a:t>
            </a:r>
            <a:r>
              <a:rPr lang="en-US" sz="900" i="0">
                <a:effectLst/>
              </a:rPr>
              <a:t>Admin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F48D22D-C527-3749-B693-0EA4E6CAFCF8}"/>
              </a:ext>
            </a:extLst>
          </p:cNvPr>
          <p:cNvSpPr/>
          <p:nvPr/>
        </p:nvSpPr>
        <p:spPr>
          <a:xfrm>
            <a:off x="1453979" y="2974352"/>
            <a:ext cx="1047499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Finance Portfolio Leader </a:t>
            </a:r>
            <a:r>
              <a:rPr lang="en-US" sz="900" baseline="30000"/>
              <a:t>4</a:t>
            </a:r>
            <a:endParaRPr lang="en-US" sz="900" i="0">
              <a:effectLst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F5521DD-3F19-E041-ABB1-A9D41723A566}"/>
              </a:ext>
            </a:extLst>
          </p:cNvPr>
          <p:cNvSpPr/>
          <p:nvPr/>
        </p:nvSpPr>
        <p:spPr>
          <a:xfrm>
            <a:off x="8342544" y="217121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Program Coord / Fund Raising</a:t>
            </a:r>
          </a:p>
        </p:txBody>
      </p: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506751AF-AE93-A545-9C92-E8BB449BB90F}"/>
              </a:ext>
            </a:extLst>
          </p:cNvPr>
          <p:cNvCxnSpPr>
            <a:cxnSpLocks/>
            <a:stCxn id="4" idx="3"/>
            <a:endCxn id="89" idx="1"/>
          </p:cNvCxnSpPr>
          <p:nvPr/>
        </p:nvCxnSpPr>
        <p:spPr>
          <a:xfrm flipV="1">
            <a:off x="7854457" y="1876541"/>
            <a:ext cx="488087" cy="212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CEDB1A55-D5D2-704C-92E1-10E191518000}"/>
              </a:ext>
            </a:extLst>
          </p:cNvPr>
          <p:cNvCxnSpPr>
            <a:cxnSpLocks/>
            <a:stCxn id="4" idx="3"/>
            <a:endCxn id="101" idx="1"/>
          </p:cNvCxnSpPr>
          <p:nvPr/>
        </p:nvCxnSpPr>
        <p:spPr>
          <a:xfrm>
            <a:off x="7854457" y="2088626"/>
            <a:ext cx="488087" cy="2672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DB4E838-F4B8-0E4F-B8C3-021074C2D6A5}"/>
              </a:ext>
            </a:extLst>
          </p:cNvPr>
          <p:cNvSpPr/>
          <p:nvPr/>
        </p:nvSpPr>
        <p:spPr>
          <a:xfrm>
            <a:off x="8336247" y="2993502"/>
            <a:ext cx="1056932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Translation</a:t>
            </a:r>
            <a:endParaRPr lang="en-US" sz="900" dirty="0"/>
          </a:p>
          <a:p>
            <a:pPr algn="ctr"/>
            <a:r>
              <a:rPr lang="en-US" sz="900"/>
              <a:t>Portfolio</a:t>
            </a:r>
            <a:r>
              <a:rPr lang="en-US" sz="900" i="0">
                <a:effectLst/>
              </a:rPr>
              <a:t> </a:t>
            </a:r>
            <a:r>
              <a:rPr lang="en-US" sz="900" i="0" dirty="0">
                <a:effectLst/>
              </a:rPr>
              <a:t>Leader </a:t>
            </a:r>
            <a:r>
              <a:rPr lang="en-US" sz="900" baseline="30000" dirty="0"/>
              <a:t>4</a:t>
            </a:r>
            <a:endParaRPr lang="en-US" sz="900">
              <a:ea typeface="Calibri"/>
              <a:cs typeface="Calibri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6546D1A-0C67-9842-85AF-114C33DCEDDB}"/>
              </a:ext>
            </a:extLst>
          </p:cNvPr>
          <p:cNvSpPr/>
          <p:nvPr/>
        </p:nvSpPr>
        <p:spPr>
          <a:xfrm>
            <a:off x="9859539" y="1742184"/>
            <a:ext cx="11520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Registration</a:t>
            </a:r>
            <a:endParaRPr lang="en-US" sz="900" i="0">
              <a:effectLst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8B6D26D-9E6F-1B4C-ABA2-1EB54C3BBC62}"/>
              </a:ext>
            </a:extLst>
          </p:cNvPr>
          <p:cNvSpPr/>
          <p:nvPr/>
        </p:nvSpPr>
        <p:spPr>
          <a:xfrm>
            <a:off x="32310" y="1036693"/>
            <a:ext cx="1358131" cy="5632311"/>
          </a:xfrm>
          <a:prstGeom prst="rect">
            <a:avLst/>
          </a:prstGeom>
          <a:gradFill>
            <a:gsLst>
              <a:gs pos="68000">
                <a:srgbClr val="FFC000"/>
              </a:gs>
              <a:gs pos="0">
                <a:srgbClr val="7030A0"/>
              </a:gs>
              <a:gs pos="100000">
                <a:srgbClr val="FF0000"/>
              </a:gs>
              <a:gs pos="12000">
                <a:srgbClr val="00B0F0"/>
              </a:gs>
              <a:gs pos="33000">
                <a:srgbClr val="00B050"/>
              </a:gs>
              <a:gs pos="50000">
                <a:srgbClr val="FFFF00"/>
              </a:gs>
            </a:gsLst>
            <a:lin ang="5400000" scaled="1"/>
          </a:gradFill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 b="1" i="0" dirty="0" err="1">
                <a:effectLst/>
              </a:rPr>
              <a:t>BoD</a:t>
            </a:r>
            <a:r>
              <a:rPr lang="en-US" sz="900" b="1" i="0" dirty="0">
                <a:effectLst/>
              </a:rPr>
              <a:t> – Strategic</a:t>
            </a: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r>
              <a:rPr lang="en-US" sz="900" b="1" i="0">
                <a:effectLst/>
              </a:rPr>
              <a:t>Nationa</a:t>
            </a:r>
            <a:r>
              <a:rPr lang="en-US" sz="900" b="1"/>
              <a:t>l – </a:t>
            </a:r>
            <a:r>
              <a:rPr lang="en-US" sz="900" b="1" i="0">
                <a:effectLst/>
              </a:rPr>
              <a:t>Standards</a:t>
            </a:r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/>
          </a:p>
          <a:p>
            <a:pPr algn="ctr"/>
            <a:endParaRPr lang="en-US" sz="900" b="1" i="0">
              <a:effectLst/>
            </a:endParaRPr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 i="0" dirty="0">
              <a:effectLst/>
              <a:ea typeface="Calibri"/>
              <a:cs typeface="Calibri"/>
            </a:endParaRPr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/>
          </a:p>
          <a:p>
            <a:pPr algn="ctr"/>
            <a:endParaRPr lang="en-US" sz="900" b="1"/>
          </a:p>
          <a:p>
            <a:pPr algn="ctr"/>
            <a:r>
              <a:rPr lang="en-US" sz="900" b="1"/>
              <a:t>Division – Operational</a:t>
            </a:r>
          </a:p>
          <a:p>
            <a:pPr algn="ctr"/>
            <a:endParaRPr lang="en-US" sz="900" b="1"/>
          </a:p>
          <a:p>
            <a:pPr algn="ctr"/>
            <a:endParaRPr lang="en-US" sz="900" b="1"/>
          </a:p>
          <a:p>
            <a:pPr algn="ctr"/>
            <a:endParaRPr lang="en-US" sz="900" b="1"/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>
              <a:ea typeface="Calibri"/>
              <a:cs typeface="Calibri"/>
            </a:endParaRPr>
          </a:p>
          <a:p>
            <a:pPr algn="ctr"/>
            <a:r>
              <a:rPr lang="en-US" sz="900" b="1" i="0">
                <a:effectLst/>
              </a:rPr>
              <a:t>Zone – Execution</a:t>
            </a:r>
          </a:p>
          <a:p>
            <a:pPr algn="ctr"/>
            <a:endParaRPr lang="en-US" sz="900" b="1"/>
          </a:p>
          <a:p>
            <a:pPr algn="ctr"/>
            <a:endParaRPr lang="en-US" sz="900" b="1" dirty="0">
              <a:ea typeface="Calibri"/>
              <a:cs typeface="Calibri"/>
            </a:endParaRPr>
          </a:p>
          <a:p>
            <a:pPr algn="ctr"/>
            <a:endParaRPr lang="en-US" sz="900" b="1">
              <a:ea typeface="Calibri"/>
              <a:cs typeface="Calibri"/>
            </a:endParaRPr>
          </a:p>
          <a:p>
            <a:pPr algn="ctr"/>
            <a:endParaRPr lang="en-US" sz="900" b="1"/>
          </a:p>
          <a:p>
            <a:pPr algn="ctr"/>
            <a:r>
              <a:rPr lang="en-US" sz="900" b="1" i="0">
                <a:effectLst/>
              </a:rPr>
              <a:t>Patrol – Implementation</a:t>
            </a:r>
          </a:p>
          <a:p>
            <a:pPr algn="ctr"/>
            <a:endParaRPr lang="en-US" sz="900" b="1" i="0">
              <a:effectLst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73D13EC0-ACC7-334C-91EA-94CF0EB9665A}"/>
              </a:ext>
            </a:extLst>
          </p:cNvPr>
          <p:cNvSpPr/>
          <p:nvPr/>
        </p:nvSpPr>
        <p:spPr>
          <a:xfrm>
            <a:off x="4394054" y="135087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Director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054F587-531B-1D4E-96C4-EB0BB85C26D1}"/>
              </a:ext>
            </a:extLst>
          </p:cNvPr>
          <p:cNvSpPr/>
          <p:nvPr/>
        </p:nvSpPr>
        <p:spPr>
          <a:xfrm>
            <a:off x="10493784" y="135598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Director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5ED218F-5192-8E46-84D1-2307EB712F58}"/>
              </a:ext>
            </a:extLst>
          </p:cNvPr>
          <p:cNvSpPr/>
          <p:nvPr/>
        </p:nvSpPr>
        <p:spPr>
          <a:xfrm>
            <a:off x="8957052" y="135087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Director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8F66E127-9B47-8C4C-BC6F-03D7AC826B61}"/>
              </a:ext>
            </a:extLst>
          </p:cNvPr>
          <p:cNvSpPr/>
          <p:nvPr/>
        </p:nvSpPr>
        <p:spPr>
          <a:xfrm>
            <a:off x="7478035" y="135598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Director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87F2367-5B67-5449-8672-2E546A1242D9}"/>
              </a:ext>
            </a:extLst>
          </p:cNvPr>
          <p:cNvSpPr/>
          <p:nvPr/>
        </p:nvSpPr>
        <p:spPr>
          <a:xfrm>
            <a:off x="5909611" y="135934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Director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8FD93D8-8859-304B-8EB4-1120F8A82E95}"/>
              </a:ext>
            </a:extLst>
          </p:cNvPr>
          <p:cNvSpPr/>
          <p:nvPr/>
        </p:nvSpPr>
        <p:spPr>
          <a:xfrm>
            <a:off x="2917278" y="1359340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Director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4F8A4C0-9946-8646-8948-AE6F44456570}"/>
              </a:ext>
            </a:extLst>
          </p:cNvPr>
          <p:cNvSpPr txBox="1"/>
          <p:nvPr/>
        </p:nvSpPr>
        <p:spPr>
          <a:xfrm>
            <a:off x="10432643" y="5612977"/>
            <a:ext cx="1249060" cy="92333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CA" sz="900"/>
              <a:t>Notes:</a:t>
            </a:r>
          </a:p>
          <a:p>
            <a:pPr marL="98425" indent="-98425">
              <a:buAutoNum type="arabicPeriod"/>
            </a:pPr>
            <a:r>
              <a:rPr lang="en-CA" sz="900"/>
              <a:t>Appointed by </a:t>
            </a:r>
            <a:r>
              <a:rPr lang="en-CA" sz="900" err="1"/>
              <a:t>BoD</a:t>
            </a:r>
            <a:endParaRPr lang="en-CA" sz="900"/>
          </a:p>
          <a:p>
            <a:pPr marL="98425" indent="-98425">
              <a:buAutoNum type="arabicPeriod"/>
            </a:pPr>
            <a:r>
              <a:rPr lang="en-CA" sz="900"/>
              <a:t>Elected by ZPs</a:t>
            </a:r>
          </a:p>
          <a:p>
            <a:pPr marL="98425" indent="-98425">
              <a:buAutoNum type="arabicPeriod"/>
            </a:pPr>
            <a:r>
              <a:rPr lang="en-CA" sz="900"/>
              <a:t>Selected by </a:t>
            </a:r>
            <a:r>
              <a:rPr lang="en-CA" sz="900" err="1"/>
              <a:t>BoD</a:t>
            </a:r>
            <a:endParaRPr lang="en-CA" sz="900"/>
          </a:p>
          <a:p>
            <a:pPr marL="98425" indent="-98425">
              <a:buAutoNum type="arabicPeriod"/>
            </a:pPr>
            <a:r>
              <a:rPr lang="en-CA" sz="900"/>
              <a:t>Appointed by ED</a:t>
            </a:r>
          </a:p>
          <a:p>
            <a:pPr marL="98425" indent="-98425">
              <a:buAutoNum type="arabicPeriod"/>
            </a:pPr>
            <a:r>
              <a:rPr lang="en-CA" sz="900"/>
              <a:t>Elected by Members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7A91613-E2F3-754E-8AA8-9EE305E62C50}"/>
              </a:ext>
            </a:extLst>
          </p:cNvPr>
          <p:cNvSpPr/>
          <p:nvPr/>
        </p:nvSpPr>
        <p:spPr>
          <a:xfrm>
            <a:off x="6702457" y="1062238"/>
            <a:ext cx="11520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(Chair)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F0C8AE-41B4-174C-B71A-2A25B12D2BD9}"/>
              </a:ext>
            </a:extLst>
          </p:cNvPr>
          <p:cNvSpPr/>
          <p:nvPr/>
        </p:nvSpPr>
        <p:spPr>
          <a:xfrm>
            <a:off x="2815678" y="6269326"/>
            <a:ext cx="10504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Patrol Leaders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8E610EA-A634-F64F-81A0-ADB759EDC227}"/>
              </a:ext>
            </a:extLst>
          </p:cNvPr>
          <p:cNvSpPr/>
          <p:nvPr/>
        </p:nvSpPr>
        <p:spPr>
          <a:xfrm>
            <a:off x="1454110" y="6206861"/>
            <a:ext cx="10504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Resort Relationships</a:t>
            </a:r>
          </a:p>
        </p:txBody>
      </p: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3AA65098-6BC4-394A-9BD6-B013F09C7D8C}"/>
              </a:ext>
            </a:extLst>
          </p:cNvPr>
          <p:cNvCxnSpPr>
            <a:cxnSpLocks/>
          </p:cNvCxnSpPr>
          <p:nvPr/>
        </p:nvCxnSpPr>
        <p:spPr>
          <a:xfrm flipH="1" flipV="1">
            <a:off x="2569705" y="4688829"/>
            <a:ext cx="247738" cy="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913DF34-AEC5-7246-8377-E7308111290B}"/>
              </a:ext>
            </a:extLst>
          </p:cNvPr>
          <p:cNvCxnSpPr>
            <a:cxnSpLocks/>
          </p:cNvCxnSpPr>
          <p:nvPr/>
        </p:nvCxnSpPr>
        <p:spPr>
          <a:xfrm flipH="1" flipV="1">
            <a:off x="2511767" y="6391527"/>
            <a:ext cx="253111" cy="47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00E3416E-EFEA-E745-BE22-84CB1FCDC180}"/>
              </a:ext>
            </a:extLst>
          </p:cNvPr>
          <p:cNvSpPr/>
          <p:nvPr/>
        </p:nvSpPr>
        <p:spPr>
          <a:xfrm>
            <a:off x="5544554" y="4306540"/>
            <a:ext cx="1057658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Advanced First Aid  Training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F9E20D1-98AA-3D40-8DA9-F6B9B1CAAAC2}"/>
              </a:ext>
            </a:extLst>
          </p:cNvPr>
          <p:cNvSpPr/>
          <p:nvPr/>
        </p:nvSpPr>
        <p:spPr>
          <a:xfrm>
            <a:off x="5555604" y="4826808"/>
            <a:ext cx="1057658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On Snow Training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A265BF2-8860-FA43-8928-1E9A77598A2F}"/>
              </a:ext>
            </a:extLst>
          </p:cNvPr>
          <p:cNvSpPr/>
          <p:nvPr/>
        </p:nvSpPr>
        <p:spPr>
          <a:xfrm>
            <a:off x="5555604" y="5211431"/>
            <a:ext cx="1057658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Instructor Cert. Program (ICP)</a:t>
            </a:r>
            <a:endParaRPr lang="en-US" sz="900" i="0">
              <a:effectLst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7303BCF-C756-E242-A93C-AE91923A9ADF}"/>
              </a:ext>
            </a:extLst>
          </p:cNvPr>
          <p:cNvSpPr/>
          <p:nvPr/>
        </p:nvSpPr>
        <p:spPr>
          <a:xfrm>
            <a:off x="5544554" y="5679457"/>
            <a:ext cx="1057658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Professional Development</a:t>
            </a:r>
            <a:endParaRPr lang="en-US" sz="900" i="0">
              <a:effectLst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B6E3CBE-44FE-104E-A48C-5CA608199ADF}"/>
              </a:ext>
            </a:extLst>
          </p:cNvPr>
          <p:cNvSpPr/>
          <p:nvPr/>
        </p:nvSpPr>
        <p:spPr>
          <a:xfrm>
            <a:off x="5544554" y="6118816"/>
            <a:ext cx="1057658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/>
              <a:t>Resource Production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9256CB8-EF5C-9C4D-8823-1F382D81CB49}"/>
              </a:ext>
            </a:extLst>
          </p:cNvPr>
          <p:cNvSpPr/>
          <p:nvPr/>
        </p:nvSpPr>
        <p:spPr>
          <a:xfrm>
            <a:off x="5552102" y="3745107"/>
            <a:ext cx="106491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Deputy Portfolio Leader</a:t>
            </a:r>
          </a:p>
        </p:txBody>
      </p: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45838DAA-B517-4F46-8849-8BB27986D9BF}"/>
              </a:ext>
            </a:extLst>
          </p:cNvPr>
          <p:cNvCxnSpPr>
            <a:cxnSpLocks/>
            <a:stCxn id="89" idx="3"/>
          </p:cNvCxnSpPr>
          <p:nvPr/>
        </p:nvCxnSpPr>
        <p:spPr>
          <a:xfrm>
            <a:off x="9494544" y="1876541"/>
            <a:ext cx="350481" cy="14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426A1170-6E88-FB4F-AE3A-B6B248E6D923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 flipV="1">
            <a:off x="2658948" y="1253142"/>
            <a:ext cx="155733" cy="228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B6550049-F70A-0246-AACA-7EABF4971349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658948" y="1253142"/>
            <a:ext cx="155733" cy="11784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104A401D-9C19-1B48-8A56-4151B5DFF27F}"/>
              </a:ext>
            </a:extLst>
          </p:cNvPr>
          <p:cNvSpPr/>
          <p:nvPr/>
        </p:nvSpPr>
        <p:spPr>
          <a:xfrm>
            <a:off x="8331155" y="3726954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Communications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6686348-9954-8547-B876-6ED548E15AD5}"/>
              </a:ext>
            </a:extLst>
          </p:cNvPr>
          <p:cNvSpPr/>
          <p:nvPr/>
        </p:nvSpPr>
        <p:spPr>
          <a:xfrm>
            <a:off x="8346618" y="4079799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Governance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296F84B-A15E-3B42-9C11-429A4D58D5E5}"/>
              </a:ext>
            </a:extLst>
          </p:cNvPr>
          <p:cNvSpPr/>
          <p:nvPr/>
        </p:nvSpPr>
        <p:spPr>
          <a:xfrm>
            <a:off x="5132590" y="1968259"/>
            <a:ext cx="1152000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Chair HR</a:t>
            </a:r>
          </a:p>
        </p:txBody>
      </p: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67E4D53A-73E6-1349-AC1B-7288800D6626}"/>
              </a:ext>
            </a:extLst>
          </p:cNvPr>
          <p:cNvCxnSpPr>
            <a:cxnSpLocks/>
            <a:stCxn id="79" idx="3"/>
            <a:endCxn id="4" idx="1"/>
          </p:cNvCxnSpPr>
          <p:nvPr/>
        </p:nvCxnSpPr>
        <p:spPr>
          <a:xfrm>
            <a:off x="6284590" y="2083675"/>
            <a:ext cx="417867" cy="495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DD8F866-9E29-B692-8093-E55302BE7795}"/>
              </a:ext>
            </a:extLst>
          </p:cNvPr>
          <p:cNvSpPr txBox="1"/>
          <p:nvPr/>
        </p:nvSpPr>
        <p:spPr>
          <a:xfrm>
            <a:off x="10649498" y="196995"/>
            <a:ext cx="1348446" cy="230832"/>
          </a:xfrm>
          <a:prstGeom prst="rect">
            <a:avLst/>
          </a:prstGeom>
          <a:noFill/>
        </p:spPr>
        <p:txBody>
          <a:bodyPr wrap="none" lIns="91440" tIns="45720" rIns="91440" bIns="45720" rtlCol="0" anchor="ctr" anchorCtr="0">
            <a:spAutoFit/>
          </a:bodyPr>
          <a:lstStyle/>
          <a:p>
            <a:r>
              <a:rPr lang="en-CA" sz="900"/>
              <a:t>Revision 11 (2026-06-26)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EBFB76-31C2-6068-9CEC-EB748EAD8CEA}"/>
              </a:ext>
            </a:extLst>
          </p:cNvPr>
          <p:cNvSpPr/>
          <p:nvPr/>
        </p:nvSpPr>
        <p:spPr>
          <a:xfrm>
            <a:off x="1519304" y="2217589"/>
            <a:ext cx="113964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Medical Advisory Committee</a:t>
            </a:r>
            <a:r>
              <a:rPr lang="en-US" sz="900"/>
              <a:t> </a:t>
            </a:r>
            <a:r>
              <a:rPr lang="en-US" sz="900" baseline="30000"/>
              <a:t>1</a:t>
            </a:r>
            <a:endParaRPr lang="en-US" sz="900" i="0" baseline="30000">
              <a:effectLst/>
              <a:ea typeface="Calibri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236C572-D0F2-2C99-05A5-CEB61EC097B3}"/>
              </a:ext>
            </a:extLst>
          </p:cNvPr>
          <p:cNvSpPr/>
          <p:nvPr/>
        </p:nvSpPr>
        <p:spPr>
          <a:xfrm>
            <a:off x="8346618" y="4469008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Advance </a:t>
            </a:r>
            <a:r>
              <a:rPr lang="en-US" sz="900"/>
              <a:t>F</a:t>
            </a:r>
            <a:r>
              <a:rPr lang="en-US" sz="900" i="0">
                <a:effectLst/>
              </a:rPr>
              <a:t>irst Aid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F580DF7-5275-BC53-161F-A4E1216D2204}"/>
              </a:ext>
            </a:extLst>
          </p:cNvPr>
          <p:cNvSpPr/>
          <p:nvPr/>
        </p:nvSpPr>
        <p:spPr>
          <a:xfrm>
            <a:off x="8346618" y="4865647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On-snow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C3814B3-AEB9-0141-6D69-E01F6727B491}"/>
              </a:ext>
            </a:extLst>
          </p:cNvPr>
          <p:cNvSpPr/>
          <p:nvPr/>
        </p:nvSpPr>
        <p:spPr>
          <a:xfrm>
            <a:off x="8346618" y="5258789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en-US" sz="900" i="0">
                <a:effectLst/>
              </a:rPr>
              <a:t>ICP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CC3C86-EB65-2F81-11EA-0EED380A482A}"/>
              </a:ext>
            </a:extLst>
          </p:cNvPr>
          <p:cNvSpPr/>
          <p:nvPr/>
        </p:nvSpPr>
        <p:spPr>
          <a:xfrm>
            <a:off x="11060344" y="2999326"/>
            <a:ext cx="104822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Human Resources</a:t>
            </a:r>
            <a:endParaRPr lang="fr-FR"/>
          </a:p>
          <a:p>
            <a:pPr algn="ctr"/>
            <a:r>
              <a:rPr lang="en-US" sz="900"/>
              <a:t>Portfolio </a:t>
            </a:r>
            <a:r>
              <a:rPr lang="en-US" sz="900" i="0">
                <a:effectLst/>
              </a:rPr>
              <a:t>Leader</a:t>
            </a:r>
            <a:r>
              <a:rPr lang="en-US" sz="900"/>
              <a:t> </a:t>
            </a:r>
            <a:r>
              <a:rPr lang="en-US" sz="900" i="0" dirty="0">
                <a:effectLst/>
              </a:rPr>
              <a:t> </a:t>
            </a:r>
            <a:r>
              <a:rPr lang="en-US" sz="900" baseline="30000" dirty="0"/>
              <a:t>4</a:t>
            </a:r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079CBE-5E87-55AB-17F4-351291BE34D9}"/>
              </a:ext>
            </a:extLst>
          </p:cNvPr>
          <p:cNvSpPr/>
          <p:nvPr/>
        </p:nvSpPr>
        <p:spPr>
          <a:xfrm>
            <a:off x="9715104" y="2993501"/>
            <a:ext cx="1056932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IT</a:t>
            </a:r>
            <a:endParaRPr lang="fr-FR"/>
          </a:p>
          <a:p>
            <a:pPr algn="ctr"/>
            <a:r>
              <a:rPr lang="en-US" sz="900"/>
              <a:t>Portfolio</a:t>
            </a:r>
            <a:r>
              <a:rPr lang="en-US" sz="900" i="0">
                <a:effectLst/>
              </a:rPr>
              <a:t> </a:t>
            </a:r>
            <a:r>
              <a:rPr lang="en-US" sz="900" i="0" dirty="0">
                <a:effectLst/>
              </a:rPr>
              <a:t>Leader </a:t>
            </a:r>
            <a:r>
              <a:rPr lang="en-US" sz="900" baseline="30000" dirty="0"/>
              <a:t>4</a:t>
            </a:r>
            <a:endParaRPr lang="en-US" sz="900">
              <a:ea typeface="Calibri"/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27E452-C26E-AE3D-DA60-F4E9835098E0}"/>
              </a:ext>
            </a:extLst>
          </p:cNvPr>
          <p:cNvSpPr/>
          <p:nvPr/>
        </p:nvSpPr>
        <p:spPr>
          <a:xfrm>
            <a:off x="9717268" y="3850325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 dirty="0" err="1">
                <a:ea typeface="Calibri"/>
                <a:cs typeface="Calibri"/>
              </a:rPr>
              <a:t>Yéti</a:t>
            </a:r>
            <a:endParaRPr lang="en-US" sz="900" i="0" dirty="0" err="1">
              <a:effectLst/>
              <a:ea typeface="Calibri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BBD6EE8-2C1B-53E4-398A-882567FD8B1F}"/>
              </a:ext>
            </a:extLst>
          </p:cNvPr>
          <p:cNvSpPr/>
          <p:nvPr/>
        </p:nvSpPr>
        <p:spPr>
          <a:xfrm>
            <a:off x="9718217" y="4312027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LMS</a:t>
            </a:r>
            <a:endParaRPr lang="en-US" sz="900" i="0">
              <a:effectLst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FB8DC8-F84A-AD15-EA20-164E62D91F1D}"/>
              </a:ext>
            </a:extLst>
          </p:cNvPr>
          <p:cNvSpPr/>
          <p:nvPr/>
        </p:nvSpPr>
        <p:spPr>
          <a:xfrm>
            <a:off x="9718217" y="4752036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>
                <a:ea typeface="Calibri"/>
                <a:cs typeface="Calibri"/>
              </a:rPr>
              <a:t>Web Site</a:t>
            </a:r>
            <a:endParaRPr lang="en-US" sz="900" i="0" dirty="0">
              <a:effectLst/>
              <a:ea typeface="Calibri"/>
              <a:cs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A3728E8-CDB8-C579-5F98-4EE1A82C74F0}"/>
              </a:ext>
            </a:extLst>
          </p:cNvPr>
          <p:cNvSpPr/>
          <p:nvPr/>
        </p:nvSpPr>
        <p:spPr>
          <a:xfrm>
            <a:off x="9718217" y="5199475"/>
            <a:ext cx="1028629" cy="2308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O 365</a:t>
            </a:r>
            <a:endParaRPr lang="en-US" sz="900" i="0">
              <a:effectLst/>
            </a:endParaRPr>
          </a:p>
        </p:txBody>
      </p:sp>
      <p:cxnSp>
        <p:nvCxnSpPr>
          <p:cNvPr id="6" name="Straight Connector 107">
            <a:extLst>
              <a:ext uri="{FF2B5EF4-FFF2-40B4-BE49-F238E27FC236}">
                <a16:creationId xmlns:a16="http://schemas.microsoft.com/office/drawing/2014/main" id="{4E39A590-4A2F-7C39-01DC-43815DEE90C8}"/>
              </a:ext>
            </a:extLst>
          </p:cNvPr>
          <p:cNvCxnSpPr>
            <a:cxnSpLocks/>
          </p:cNvCxnSpPr>
          <p:nvPr/>
        </p:nvCxnSpPr>
        <p:spPr>
          <a:xfrm flipV="1">
            <a:off x="7205884" y="2190279"/>
            <a:ext cx="7259" cy="4070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4A218D4-A0F3-3209-5DA4-946B6416E498}"/>
              </a:ext>
            </a:extLst>
          </p:cNvPr>
          <p:cNvSpPr/>
          <p:nvPr/>
        </p:nvSpPr>
        <p:spPr>
          <a:xfrm>
            <a:off x="1519303" y="1739277"/>
            <a:ext cx="1139644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en-US" sz="900"/>
              <a:t>Governance</a:t>
            </a:r>
            <a:endParaRPr lang="en-US"/>
          </a:p>
          <a:p>
            <a:pPr algn="ctr"/>
            <a:r>
              <a:rPr lang="en-US" sz="900"/>
              <a:t>Committee</a:t>
            </a:r>
            <a:r>
              <a:rPr lang="en-US" sz="900" i="0">
                <a:effectLst/>
              </a:rPr>
              <a:t> </a:t>
            </a:r>
            <a:r>
              <a:rPr lang="en-US" sz="900" i="0" baseline="30000">
                <a:effectLst/>
              </a:rPr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83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C7A96A-5C66-707E-778D-86E73C877667}"/>
              </a:ext>
            </a:extLst>
          </p:cNvPr>
          <p:cNvSpPr/>
          <p:nvPr/>
        </p:nvSpPr>
        <p:spPr>
          <a:xfrm>
            <a:off x="9287801" y="820767"/>
            <a:ext cx="1746000" cy="4860000"/>
          </a:xfrm>
          <a:prstGeom prst="rect">
            <a:avLst/>
          </a:prstGeom>
          <a:gradFill>
            <a:gsLst>
              <a:gs pos="49000">
                <a:srgbClr val="FFC000"/>
              </a:gs>
              <a:gs pos="0">
                <a:srgbClr val="7030A0"/>
              </a:gs>
              <a:gs pos="100000">
                <a:srgbClr val="FF0000"/>
              </a:gs>
              <a:gs pos="12000">
                <a:srgbClr val="00B0F0"/>
              </a:gs>
              <a:gs pos="22000">
                <a:srgbClr val="00B050"/>
              </a:gs>
              <a:gs pos="30000">
                <a:srgbClr val="FFFF00"/>
              </a:gs>
            </a:gsLst>
            <a:lin ang="5400000" scaled="1"/>
          </a:gra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CA" sz="900" b="1" err="1"/>
              <a:t>BoD</a:t>
            </a:r>
            <a:r>
              <a:rPr lang="fr-CA" sz="900" b="1" i="0">
                <a:effectLst/>
              </a:rPr>
              <a:t> – Strategic</a:t>
            </a: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r>
              <a:rPr lang="fr-CA" sz="900" b="1" i="0">
                <a:effectLst/>
              </a:rPr>
              <a:t>Nationa</a:t>
            </a:r>
            <a:r>
              <a:rPr lang="fr-CA" sz="900" b="1"/>
              <a:t>l – Standard</a:t>
            </a:r>
            <a:r>
              <a:rPr lang="fr-CA" sz="900" b="1" i="0">
                <a:effectLst/>
              </a:rPr>
              <a:t>s</a:t>
            </a:r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r>
              <a:rPr lang="fr-CA" sz="900" b="1"/>
              <a:t>Division – Operations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>
                <a:effectLst/>
              </a:rPr>
              <a:t>Zone – </a:t>
            </a:r>
            <a:r>
              <a:rPr lang="fr-CA" sz="900" b="1" i="0" err="1">
                <a:effectLst/>
              </a:rPr>
              <a:t>Execution</a:t>
            </a:r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 err="1">
                <a:effectLst/>
              </a:rPr>
              <a:t>Patrol</a:t>
            </a:r>
            <a:r>
              <a:rPr lang="fr-CA" sz="900" b="1" i="0">
                <a:effectLst/>
              </a:rPr>
              <a:t> – </a:t>
            </a:r>
            <a:r>
              <a:rPr lang="fr-CA" sz="900" b="1" i="0" err="1">
                <a:effectLst/>
              </a:rPr>
              <a:t>Implementation</a:t>
            </a:r>
            <a:endParaRPr lang="fr-CA" sz="900" b="1" i="0">
              <a:effectLst/>
            </a:endParaRPr>
          </a:p>
          <a:p>
            <a:pPr algn="ctr"/>
            <a:endParaRPr lang="fr-CA" sz="900" b="1" i="0">
              <a:effectLst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AB43ADD-7438-9845-84B8-C86C82B1B926}"/>
              </a:ext>
            </a:extLst>
          </p:cNvPr>
          <p:cNvSpPr txBox="1"/>
          <p:nvPr/>
        </p:nvSpPr>
        <p:spPr>
          <a:xfrm>
            <a:off x="1047232" y="2186216"/>
            <a:ext cx="7383090" cy="89255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/>
              <a:t>Training and Development Program Production Team</a:t>
            </a:r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1000"/>
          </a:p>
        </p:txBody>
      </p:sp>
      <p:sp>
        <p:nvSpPr>
          <p:cNvPr id="15" name="Rectangle 14"/>
          <p:cNvSpPr/>
          <p:nvPr/>
        </p:nvSpPr>
        <p:spPr>
          <a:xfrm>
            <a:off x="4162777" y="922170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Training &amp; Development Portfolio </a:t>
            </a:r>
            <a:r>
              <a:rPr lang="en-US" sz="900"/>
              <a:t>Leader</a:t>
            </a:r>
            <a:r>
              <a:rPr lang="en-US" sz="900" i="0">
                <a:effectLst/>
              </a:rPr>
              <a:t> </a:t>
            </a:r>
            <a:r>
              <a:rPr lang="en-US" sz="900" baseline="30000"/>
              <a:t>4</a:t>
            </a:r>
            <a:endParaRPr lang="en-US" sz="900" i="0"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58199" y="4921331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AFA Symposium Coordinator</a:t>
            </a:r>
            <a:endParaRPr lang="en-US" sz="900" i="0">
              <a:effectLst/>
            </a:endParaRPr>
          </a:p>
        </p:txBody>
      </p:sp>
      <p:pic>
        <p:nvPicPr>
          <p:cNvPr id="32" name="Picture 3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7" y="0"/>
            <a:ext cx="1943100" cy="6426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2"/>
          <p:cNvSpPr/>
          <p:nvPr/>
        </p:nvSpPr>
        <p:spPr>
          <a:xfrm>
            <a:off x="3734748" y="55973"/>
            <a:ext cx="4341369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i="0">
                <a:effectLst/>
              </a:rPr>
              <a:t>National</a:t>
            </a:r>
          </a:p>
          <a:p>
            <a:pPr algn="ctr"/>
            <a:r>
              <a:rPr lang="en-US" b="1"/>
              <a:t>Training &amp; Development Portfolio</a:t>
            </a:r>
            <a:endParaRPr lang="en-US" b="1" i="0"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58199" y="2409582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National Manager</a:t>
            </a:r>
          </a:p>
          <a:p>
            <a:pPr algn="ctr"/>
            <a:r>
              <a:rPr lang="en-US" sz="900"/>
              <a:t>Advanced First Aid  Training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58199" y="319434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AFA Content Coordinator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58199" y="376681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AFA Evaluation Coordinator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F0C8AE-41B4-174C-B71A-2A25B12D2BD9}"/>
              </a:ext>
            </a:extLst>
          </p:cNvPr>
          <p:cNvSpPr/>
          <p:nvPr/>
        </p:nvSpPr>
        <p:spPr>
          <a:xfrm>
            <a:off x="1158199" y="4336097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Pre-Hospital Care Advisory Committee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D7775CC-7814-2345-B283-DCB446C8CE80}"/>
              </a:ext>
            </a:extLst>
          </p:cNvPr>
          <p:cNvSpPr/>
          <p:nvPr/>
        </p:nvSpPr>
        <p:spPr>
          <a:xfrm>
            <a:off x="2669338" y="491881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On Snow Symposium Coord.</a:t>
            </a:r>
            <a:endParaRPr lang="en-US" sz="900" i="0">
              <a:effectLst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67500D1-2C0D-644D-8C20-E3352845394F}"/>
              </a:ext>
            </a:extLst>
          </p:cNvPr>
          <p:cNvSpPr/>
          <p:nvPr/>
        </p:nvSpPr>
        <p:spPr>
          <a:xfrm>
            <a:off x="2696493" y="4342814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Avalanche Program Coordinator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A6D95E8-77AC-1047-9B7E-749C09F41C1B}"/>
              </a:ext>
            </a:extLst>
          </p:cNvPr>
          <p:cNvSpPr/>
          <p:nvPr/>
        </p:nvSpPr>
        <p:spPr>
          <a:xfrm>
            <a:off x="2696493" y="2409582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National Manager</a:t>
            </a:r>
            <a:endParaRPr lang="en-US" sz="900" i="0">
              <a:effectLst/>
            </a:endParaRPr>
          </a:p>
          <a:p>
            <a:pPr algn="ctr"/>
            <a:r>
              <a:rPr lang="en-US" sz="900"/>
              <a:t>On Snow Training</a:t>
            </a:r>
          </a:p>
          <a:p>
            <a:pPr algn="ctr"/>
            <a:endParaRPr lang="en-US" sz="900" i="0">
              <a:effectLst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0B7408D-B354-BC42-B16B-25F4C2C77DA8}"/>
              </a:ext>
            </a:extLst>
          </p:cNvPr>
          <p:cNvSpPr/>
          <p:nvPr/>
        </p:nvSpPr>
        <p:spPr>
          <a:xfrm>
            <a:off x="2696493" y="3188063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Alpine On Snow Content Coordinator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52ED619-26DF-EE49-B883-6069BAD14E16}"/>
              </a:ext>
            </a:extLst>
          </p:cNvPr>
          <p:cNvSpPr/>
          <p:nvPr/>
        </p:nvSpPr>
        <p:spPr>
          <a:xfrm>
            <a:off x="2696493" y="376681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Nordic On Snow Content Coordinator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482750D-A694-144D-9661-6A91E9FB75E9}"/>
              </a:ext>
            </a:extLst>
          </p:cNvPr>
          <p:cNvSpPr/>
          <p:nvPr/>
        </p:nvSpPr>
        <p:spPr>
          <a:xfrm>
            <a:off x="4191360" y="433807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On Snow Instructor Coordinator</a:t>
            </a:r>
            <a:endParaRPr lang="en-US" sz="900" i="0">
              <a:effectLst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23AA46B-BE8E-554F-B852-1A119DFC966E}"/>
              </a:ext>
            </a:extLst>
          </p:cNvPr>
          <p:cNvSpPr/>
          <p:nvPr/>
        </p:nvSpPr>
        <p:spPr>
          <a:xfrm>
            <a:off x="4198110" y="2409582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National Manager</a:t>
            </a:r>
            <a:endParaRPr lang="en-US" sz="900" i="0">
              <a:effectLst/>
            </a:endParaRPr>
          </a:p>
          <a:p>
            <a:pPr algn="ctr"/>
            <a:r>
              <a:rPr lang="en-US" sz="900"/>
              <a:t>Instructor Cert. Program</a:t>
            </a:r>
            <a:endParaRPr lang="en-US" sz="900" i="0">
              <a:effectLst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D205C25-5621-3443-9415-D852CE7429E8}"/>
              </a:ext>
            </a:extLst>
          </p:cNvPr>
          <p:cNvSpPr/>
          <p:nvPr/>
        </p:nvSpPr>
        <p:spPr>
          <a:xfrm>
            <a:off x="4198110" y="3191950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Instructor Training Coordinator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2AFC375-E88A-E14C-ABFC-0B6BCF8F280C}"/>
              </a:ext>
            </a:extLst>
          </p:cNvPr>
          <p:cNvSpPr/>
          <p:nvPr/>
        </p:nvSpPr>
        <p:spPr>
          <a:xfrm>
            <a:off x="4191360" y="376681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AFA Instructor Coordinator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33DDF51-BD7F-EB44-89A6-A78658F57842}"/>
              </a:ext>
            </a:extLst>
          </p:cNvPr>
          <p:cNvSpPr/>
          <p:nvPr/>
        </p:nvSpPr>
        <p:spPr>
          <a:xfrm>
            <a:off x="5652771" y="2409582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National Manager</a:t>
            </a:r>
            <a:endParaRPr lang="en-US" sz="900" i="0">
              <a:effectLst/>
            </a:endParaRPr>
          </a:p>
          <a:p>
            <a:pPr algn="ctr"/>
            <a:r>
              <a:rPr lang="en-US" sz="900"/>
              <a:t>Professional Development</a:t>
            </a:r>
            <a:endParaRPr lang="en-US" sz="900" i="0">
              <a:effectLst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4609238-001E-4F44-81C1-AAA85244E0A1}"/>
              </a:ext>
            </a:extLst>
          </p:cNvPr>
          <p:cNvSpPr/>
          <p:nvPr/>
        </p:nvSpPr>
        <p:spPr>
          <a:xfrm>
            <a:off x="5652771" y="319313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Prof. Dev. Content Coordinator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4ACD57C-E599-144B-9E6A-0F5CACB6F03D}"/>
              </a:ext>
            </a:extLst>
          </p:cNvPr>
          <p:cNvSpPr/>
          <p:nvPr/>
        </p:nvSpPr>
        <p:spPr>
          <a:xfrm>
            <a:off x="7129693" y="491197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Media &amp; Graphics Coordinator</a:t>
            </a:r>
            <a:endParaRPr lang="en-US" sz="900" i="0">
              <a:effectLst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21C0645-2AA6-1B4F-A6A8-2E59BBBA2CE9}"/>
              </a:ext>
            </a:extLst>
          </p:cNvPr>
          <p:cNvSpPr/>
          <p:nvPr/>
        </p:nvSpPr>
        <p:spPr>
          <a:xfrm>
            <a:off x="7129693" y="433666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Resource Production Coordinator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24B3378-2C18-CC4E-BFFA-55CBBBDB8614}"/>
              </a:ext>
            </a:extLst>
          </p:cNvPr>
          <p:cNvSpPr/>
          <p:nvPr/>
        </p:nvSpPr>
        <p:spPr>
          <a:xfrm>
            <a:off x="7129693" y="2409581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National Manager</a:t>
            </a:r>
            <a:endParaRPr lang="en-US" sz="900" i="0">
              <a:effectLst/>
            </a:endParaRPr>
          </a:p>
          <a:p>
            <a:pPr algn="ctr"/>
            <a:r>
              <a:rPr lang="en-US" sz="900"/>
              <a:t>Resource</a:t>
            </a:r>
          </a:p>
          <a:p>
            <a:pPr algn="ctr"/>
            <a:r>
              <a:rPr lang="en-US" sz="900"/>
              <a:t>Production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71FF9BA-685A-464E-ADA6-B0A4C95E5A74}"/>
              </a:ext>
            </a:extLst>
          </p:cNvPr>
          <p:cNvSpPr/>
          <p:nvPr/>
        </p:nvSpPr>
        <p:spPr>
          <a:xfrm>
            <a:off x="7121556" y="3190093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Resource Coordinator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6EAB0CF-AF6C-5443-9972-64440AE61E1A}"/>
              </a:ext>
            </a:extLst>
          </p:cNvPr>
          <p:cNvSpPr/>
          <p:nvPr/>
        </p:nvSpPr>
        <p:spPr>
          <a:xfrm>
            <a:off x="7121556" y="376539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Manual</a:t>
            </a:r>
          </a:p>
          <a:p>
            <a:pPr algn="ctr"/>
            <a:r>
              <a:rPr lang="en-US" sz="900" i="0">
                <a:effectLst/>
              </a:rPr>
              <a:t>Coordinator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5F4049B-4426-6F42-88AA-FA4AD0E0B0DD}"/>
              </a:ext>
            </a:extLst>
          </p:cNvPr>
          <p:cNvSpPr/>
          <p:nvPr/>
        </p:nvSpPr>
        <p:spPr>
          <a:xfrm>
            <a:off x="7129693" y="5484539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eLearning Resource Coordinator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F8138FB0-01A5-C949-AB10-E40808AA8A17}"/>
              </a:ext>
            </a:extLst>
          </p:cNvPr>
          <p:cNvCxnSpPr>
            <a:cxnSpLocks/>
            <a:stCxn id="95" idx="0"/>
            <a:endCxn id="15" idx="2"/>
          </p:cNvCxnSpPr>
          <p:nvPr/>
        </p:nvCxnSpPr>
        <p:spPr>
          <a:xfrm flipV="1">
            <a:off x="4738777" y="1430001"/>
            <a:ext cx="0" cy="7562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ACF2F274-B3EF-6C46-8837-7566BA8BC654}"/>
              </a:ext>
            </a:extLst>
          </p:cNvPr>
          <p:cNvSpPr/>
          <p:nvPr/>
        </p:nvSpPr>
        <p:spPr>
          <a:xfrm>
            <a:off x="7147739" y="1497942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Deputy </a:t>
            </a:r>
            <a:r>
              <a:rPr lang="en-US" sz="900"/>
              <a:t>Portfolio</a:t>
            </a:r>
          </a:p>
          <a:p>
            <a:pPr algn="ctr"/>
            <a:r>
              <a:rPr lang="en-US" sz="900" i="0">
                <a:effectLst/>
              </a:rPr>
              <a:t>Leader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4AD7A29-2161-3E47-9DF4-234F3D98489B}"/>
              </a:ext>
            </a:extLst>
          </p:cNvPr>
          <p:cNvSpPr txBox="1"/>
          <p:nvPr/>
        </p:nvSpPr>
        <p:spPr>
          <a:xfrm>
            <a:off x="9332106" y="2176160"/>
            <a:ext cx="1585981" cy="341632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/>
              <a:t>Training Delivery</a:t>
            </a:r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 b="1"/>
          </a:p>
          <a:p>
            <a:pPr algn="ctr"/>
            <a:endParaRPr lang="en-US" sz="1000"/>
          </a:p>
          <a:p>
            <a:pPr algn="ctr"/>
            <a:endParaRPr lang="en-US" sz="1000"/>
          </a:p>
          <a:p>
            <a:pPr algn="ctr"/>
            <a:endParaRPr lang="en-US" sz="1000"/>
          </a:p>
          <a:p>
            <a:pPr algn="ctr"/>
            <a:endParaRPr lang="en-US" sz="1000"/>
          </a:p>
          <a:p>
            <a:pPr algn="ctr"/>
            <a:endParaRPr lang="en-US" sz="1000"/>
          </a:p>
          <a:p>
            <a:pPr algn="ctr"/>
            <a:endParaRPr lang="en-US" sz="800"/>
          </a:p>
          <a:p>
            <a:pPr algn="ctr"/>
            <a:endParaRPr lang="en-US" sz="800"/>
          </a:p>
          <a:p>
            <a:pPr algn="ctr"/>
            <a:endParaRPr lang="en-US" sz="100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59A71C1-E970-BE49-9C54-EE8F6851FA90}"/>
              </a:ext>
            </a:extLst>
          </p:cNvPr>
          <p:cNvSpPr/>
          <p:nvPr/>
        </p:nvSpPr>
        <p:spPr>
          <a:xfrm>
            <a:off x="9549097" y="4528473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/>
              <a:t>Instructors</a:t>
            </a:r>
          </a:p>
          <a:p>
            <a:pPr algn="ctr"/>
            <a:endParaRPr lang="en-US" sz="900" i="0">
              <a:effectLst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B8A7DC2C-13E4-9B4E-AF31-821C297A1DB7}"/>
              </a:ext>
            </a:extLst>
          </p:cNvPr>
          <p:cNvSpPr/>
          <p:nvPr/>
        </p:nvSpPr>
        <p:spPr>
          <a:xfrm>
            <a:off x="9546361" y="3940556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Instructor</a:t>
            </a:r>
          </a:p>
          <a:p>
            <a:pPr algn="ctr"/>
            <a:r>
              <a:rPr lang="en-US" sz="900" i="0">
                <a:effectLst/>
              </a:rPr>
              <a:t>Trainers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2FECE747-15ED-1048-A2BC-DEFD61D5BFD4}"/>
              </a:ext>
            </a:extLst>
          </p:cNvPr>
          <p:cNvSpPr/>
          <p:nvPr/>
        </p:nvSpPr>
        <p:spPr>
          <a:xfrm>
            <a:off x="9547261" y="2575313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Division Training Managers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3C66AEE-D198-D745-BC5F-B8AB37707CB0}"/>
              </a:ext>
            </a:extLst>
          </p:cNvPr>
          <p:cNvSpPr/>
          <p:nvPr/>
        </p:nvSpPr>
        <p:spPr>
          <a:xfrm>
            <a:off x="9549097" y="3396067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Zone Training Managers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CD4B4C-978F-4F44-820B-F13567EA192F}"/>
              </a:ext>
            </a:extLst>
          </p:cNvPr>
          <p:cNvSpPr/>
          <p:nvPr/>
        </p:nvSpPr>
        <p:spPr>
          <a:xfrm>
            <a:off x="9536099" y="5150125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900" i="0">
                <a:effectLst/>
              </a:rPr>
              <a:t>Members and Candidates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E569B4B9-D42A-6B48-B3E5-7C555D0BBB4F}"/>
              </a:ext>
            </a:extLst>
          </p:cNvPr>
          <p:cNvCxnSpPr>
            <a:cxnSpLocks/>
            <a:stCxn id="90" idx="2"/>
            <a:endCxn id="91" idx="0"/>
          </p:cNvCxnSpPr>
          <p:nvPr/>
        </p:nvCxnSpPr>
        <p:spPr>
          <a:xfrm>
            <a:off x="10123261" y="2944645"/>
            <a:ext cx="1836" cy="451422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45A445F8-3A71-B445-8B18-CE46A1C34575}"/>
              </a:ext>
            </a:extLst>
          </p:cNvPr>
          <p:cNvCxnSpPr>
            <a:cxnSpLocks/>
            <a:stCxn id="91" idx="2"/>
            <a:endCxn id="88" idx="0"/>
          </p:cNvCxnSpPr>
          <p:nvPr/>
        </p:nvCxnSpPr>
        <p:spPr>
          <a:xfrm flipH="1">
            <a:off x="10122361" y="3765399"/>
            <a:ext cx="2736" cy="175157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1264E7EA-8030-BA40-91F3-052FB578D003}"/>
              </a:ext>
            </a:extLst>
          </p:cNvPr>
          <p:cNvCxnSpPr>
            <a:cxnSpLocks/>
            <a:stCxn id="88" idx="2"/>
            <a:endCxn id="87" idx="0"/>
          </p:cNvCxnSpPr>
          <p:nvPr/>
        </p:nvCxnSpPr>
        <p:spPr>
          <a:xfrm>
            <a:off x="10122361" y="4309888"/>
            <a:ext cx="2736" cy="218585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AA134C26-5950-8C42-BCBF-59F784FCA0B3}"/>
              </a:ext>
            </a:extLst>
          </p:cNvPr>
          <p:cNvCxnSpPr>
            <a:cxnSpLocks/>
            <a:stCxn id="87" idx="2"/>
            <a:endCxn id="94" idx="0"/>
          </p:cNvCxnSpPr>
          <p:nvPr/>
        </p:nvCxnSpPr>
        <p:spPr>
          <a:xfrm flipH="1">
            <a:off x="10112099" y="4897805"/>
            <a:ext cx="12998" cy="252320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B277E2F-C791-1C47-88B2-5E974DF2C535}"/>
              </a:ext>
            </a:extLst>
          </p:cNvPr>
          <p:cNvCxnSpPr>
            <a:cxnSpLocks/>
          </p:cNvCxnSpPr>
          <p:nvPr/>
        </p:nvCxnSpPr>
        <p:spPr>
          <a:xfrm flipH="1">
            <a:off x="4764960" y="1675935"/>
            <a:ext cx="23827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A7400A1-1307-9647-97C2-963196FF6D20}"/>
              </a:ext>
            </a:extLst>
          </p:cNvPr>
          <p:cNvCxnSpPr>
            <a:cxnSpLocks/>
            <a:stCxn id="96" idx="0"/>
          </p:cNvCxnSpPr>
          <p:nvPr/>
        </p:nvCxnSpPr>
        <p:spPr>
          <a:xfrm flipV="1">
            <a:off x="10125097" y="1658804"/>
            <a:ext cx="0" cy="51735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A7400A1-1307-9647-97C2-963196FF6D20}"/>
              </a:ext>
            </a:extLst>
          </p:cNvPr>
          <p:cNvCxnSpPr>
            <a:cxnSpLocks/>
          </p:cNvCxnSpPr>
          <p:nvPr/>
        </p:nvCxnSpPr>
        <p:spPr>
          <a:xfrm flipH="1" flipV="1">
            <a:off x="8315582" y="1675935"/>
            <a:ext cx="1806779" cy="1334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05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9AFA470-D414-21EB-E3B8-4B53B47B9C0D}"/>
              </a:ext>
            </a:extLst>
          </p:cNvPr>
          <p:cNvSpPr/>
          <p:nvPr/>
        </p:nvSpPr>
        <p:spPr>
          <a:xfrm>
            <a:off x="9151669" y="1272539"/>
            <a:ext cx="1830368" cy="4212000"/>
          </a:xfrm>
          <a:prstGeom prst="rect">
            <a:avLst/>
          </a:prstGeom>
          <a:gradFill>
            <a:gsLst>
              <a:gs pos="41000">
                <a:srgbClr val="FFC000"/>
              </a:gs>
              <a:gs pos="0">
                <a:srgbClr val="7030A0"/>
              </a:gs>
              <a:gs pos="100000">
                <a:srgbClr val="FF0000"/>
              </a:gs>
              <a:gs pos="8000">
                <a:srgbClr val="00B0F0"/>
              </a:gs>
              <a:gs pos="15000">
                <a:srgbClr val="00B050"/>
              </a:gs>
              <a:gs pos="22000">
                <a:srgbClr val="FFFF00"/>
              </a:gs>
            </a:gsLst>
            <a:lin ang="5400000" scaled="1"/>
          </a:gradFill>
          <a:ln>
            <a:noFill/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b="1" i="0">
                <a:effectLst/>
              </a:rPr>
              <a:t>C.A. – Stratégique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r>
              <a:rPr lang="fr-CA" sz="900" b="1" i="0">
                <a:effectLst/>
              </a:rPr>
              <a:t>Nationa</a:t>
            </a:r>
            <a:r>
              <a:rPr lang="fr-CA" sz="900" b="1"/>
              <a:t>l – </a:t>
            </a:r>
            <a:r>
              <a:rPr lang="fr-CA" sz="900" b="1" i="0">
                <a:effectLst/>
              </a:rPr>
              <a:t>Normes</a:t>
            </a:r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r>
              <a:rPr lang="fr-CA" sz="900" b="1"/>
              <a:t>Division – Opérations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>
                <a:effectLst/>
              </a:rPr>
              <a:t>Zone – Exécution</a:t>
            </a:r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r>
              <a:rPr lang="fr-CA" sz="900" b="1" i="0">
                <a:effectLst/>
              </a:rPr>
              <a:t>Patrouille – Implémentation</a:t>
            </a:r>
          </a:p>
          <a:p>
            <a:pPr algn="ctr"/>
            <a:endParaRPr lang="fr-CA" sz="900" b="1"/>
          </a:p>
          <a:p>
            <a:pPr algn="ctr"/>
            <a:endParaRPr lang="fr-CA" sz="900" b="1"/>
          </a:p>
          <a:p>
            <a:pPr algn="ctr"/>
            <a:endParaRPr lang="fr-CA" sz="900" b="1" i="0">
              <a:effectLst/>
            </a:endParaRPr>
          </a:p>
          <a:p>
            <a:pPr algn="ctr"/>
            <a:endParaRPr lang="fr-CA" sz="900" b="1" i="0">
              <a:effectLst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AB43ADD-7438-9845-84B8-C86C82B1B926}"/>
              </a:ext>
            </a:extLst>
          </p:cNvPr>
          <p:cNvSpPr txBox="1"/>
          <p:nvPr/>
        </p:nvSpPr>
        <p:spPr>
          <a:xfrm>
            <a:off x="1047232" y="2032328"/>
            <a:ext cx="7383090" cy="120032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CA" sz="1000" b="1"/>
              <a:t>Production</a:t>
            </a:r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800"/>
          </a:p>
          <a:p>
            <a:pPr algn="ctr"/>
            <a:endParaRPr lang="fr-CA" sz="1000"/>
          </a:p>
        </p:txBody>
      </p:sp>
      <p:sp>
        <p:nvSpPr>
          <p:cNvPr id="15" name="Rectangle 14"/>
          <p:cNvSpPr/>
          <p:nvPr/>
        </p:nvSpPr>
        <p:spPr>
          <a:xfrm>
            <a:off x="4162777" y="922170"/>
            <a:ext cx="1152000" cy="5078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Chef du portefeuille Formation et perfectionnement </a:t>
            </a:r>
            <a:r>
              <a:rPr lang="fr-CA" sz="900" baseline="30000"/>
              <a:t>4</a:t>
            </a:r>
            <a:endParaRPr lang="fr-CA" sz="900" i="0"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66336" y="5050612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Coordonnateur du symposium en secourisme avancé</a:t>
            </a:r>
            <a:endParaRPr lang="fr-CA" sz="900" i="0">
              <a:effectLst/>
            </a:endParaRPr>
          </a:p>
        </p:txBody>
      </p:sp>
      <p:pic>
        <p:nvPicPr>
          <p:cNvPr id="32" name="Picture 3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7" y="0"/>
            <a:ext cx="1943100" cy="6426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2"/>
          <p:cNvSpPr/>
          <p:nvPr/>
        </p:nvSpPr>
        <p:spPr>
          <a:xfrm>
            <a:off x="3515190" y="83168"/>
            <a:ext cx="4845834" cy="738664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2400" b="1" i="0">
                <a:effectLst/>
              </a:rPr>
              <a:t>National</a:t>
            </a:r>
          </a:p>
          <a:p>
            <a:pPr algn="ctr"/>
            <a:r>
              <a:rPr lang="fr-CA" b="1"/>
              <a:t>Portefeuille Formation et de perfectionnement</a:t>
            </a:r>
            <a:endParaRPr lang="fr-CA" b="1" i="0"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183820" y="2267497"/>
            <a:ext cx="1152000" cy="792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Gestionnaire national de la formation en secourisme avancé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66336" y="3331071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Coordonnateur du contenu (secourisme avancé)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66336" y="3903537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Coordonnateur de l’évaluation (secourisme avancé)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AF0C8AE-41B4-174C-B71A-2A25B12D2BD9}"/>
              </a:ext>
            </a:extLst>
          </p:cNvPr>
          <p:cNvSpPr/>
          <p:nvPr/>
        </p:nvSpPr>
        <p:spPr>
          <a:xfrm>
            <a:off x="1166336" y="4472822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Comité consultatif sur les soins préhospitaliers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D7775CC-7814-2345-B283-DCB446C8CE80}"/>
              </a:ext>
            </a:extLst>
          </p:cNvPr>
          <p:cNvSpPr/>
          <p:nvPr/>
        </p:nvSpPr>
        <p:spPr>
          <a:xfrm>
            <a:off x="2696493" y="5024271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Coordonnateur du symposium sur pistes</a:t>
            </a:r>
            <a:endParaRPr lang="fr-CA" sz="900" i="0">
              <a:effectLst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67500D1-2C0D-644D-8C20-E3352845394F}"/>
              </a:ext>
            </a:extLst>
          </p:cNvPr>
          <p:cNvSpPr/>
          <p:nvPr/>
        </p:nvSpPr>
        <p:spPr>
          <a:xfrm>
            <a:off x="2704630" y="4460969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du programme avalanche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A6D95E8-77AC-1047-9B7E-749C09F41C1B}"/>
              </a:ext>
            </a:extLst>
          </p:cNvPr>
          <p:cNvSpPr/>
          <p:nvPr/>
        </p:nvSpPr>
        <p:spPr>
          <a:xfrm>
            <a:off x="2696493" y="2268911"/>
            <a:ext cx="1152000" cy="792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Gestionnaire national de la formation sur pistes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0B7408D-B354-BC42-B16B-25F4C2C77DA8}"/>
              </a:ext>
            </a:extLst>
          </p:cNvPr>
          <p:cNvSpPr/>
          <p:nvPr/>
        </p:nvSpPr>
        <p:spPr>
          <a:xfrm>
            <a:off x="2686291" y="3350015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du contenu (sur pistes alpines)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52ED619-26DF-EE49-B883-6069BAD14E16}"/>
              </a:ext>
            </a:extLst>
          </p:cNvPr>
          <p:cNvSpPr/>
          <p:nvPr/>
        </p:nvSpPr>
        <p:spPr>
          <a:xfrm>
            <a:off x="2704630" y="3903537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du contenu (sur pistes nordiques)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482750D-A694-144D-9661-6A91E9FB75E9}"/>
              </a:ext>
            </a:extLst>
          </p:cNvPr>
          <p:cNvSpPr/>
          <p:nvPr/>
        </p:nvSpPr>
        <p:spPr>
          <a:xfrm>
            <a:off x="4198110" y="4460969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de l’enseignement sur pistes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23AA46B-BE8E-554F-B852-1A119DFC966E}"/>
              </a:ext>
            </a:extLst>
          </p:cNvPr>
          <p:cNvSpPr/>
          <p:nvPr/>
        </p:nvSpPr>
        <p:spPr>
          <a:xfrm>
            <a:off x="4198110" y="2271083"/>
            <a:ext cx="1152000" cy="792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Gestionnaire national du programme de certification des instructeurs</a:t>
            </a:r>
            <a:endParaRPr lang="fr-CA" sz="900" i="0">
              <a:effectLst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D205C25-5621-3443-9415-D852CE7429E8}"/>
              </a:ext>
            </a:extLst>
          </p:cNvPr>
          <p:cNvSpPr/>
          <p:nvPr/>
        </p:nvSpPr>
        <p:spPr>
          <a:xfrm>
            <a:off x="4206247" y="3328675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de la formation des instructeurs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2AFC375-E88A-E14C-ABFC-0B6BCF8F280C}"/>
              </a:ext>
            </a:extLst>
          </p:cNvPr>
          <p:cNvSpPr/>
          <p:nvPr/>
        </p:nvSpPr>
        <p:spPr>
          <a:xfrm>
            <a:off x="4199497" y="3903537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de l’enseignement en secourisme avanc</a:t>
            </a:r>
            <a:r>
              <a:rPr lang="fr-CA" sz="900"/>
              <a:t>é</a:t>
            </a:r>
            <a:endParaRPr lang="fr-CA" sz="900" i="0">
              <a:effectLst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33DDF51-BD7F-EB44-89A6-A78658F57842}"/>
              </a:ext>
            </a:extLst>
          </p:cNvPr>
          <p:cNvSpPr/>
          <p:nvPr/>
        </p:nvSpPr>
        <p:spPr>
          <a:xfrm>
            <a:off x="5677964" y="2271083"/>
            <a:ext cx="1152000" cy="792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Gestionnaire national du développement professionnel</a:t>
            </a:r>
            <a:endParaRPr lang="fr-CA" sz="900" i="0">
              <a:effectLst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4609238-001E-4F44-81C1-AAA85244E0A1}"/>
              </a:ext>
            </a:extLst>
          </p:cNvPr>
          <p:cNvSpPr/>
          <p:nvPr/>
        </p:nvSpPr>
        <p:spPr>
          <a:xfrm>
            <a:off x="5677964" y="3331071"/>
            <a:ext cx="1152000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Coordonnateur du contenu en développement professionnel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4ACD57C-E599-144B-9E6A-0F5CACB6F03D}"/>
              </a:ext>
            </a:extLst>
          </p:cNvPr>
          <p:cNvSpPr/>
          <p:nvPr/>
        </p:nvSpPr>
        <p:spPr>
          <a:xfrm>
            <a:off x="7137830" y="5050612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Coordonnateur média et graphique</a:t>
            </a:r>
            <a:endParaRPr lang="fr-CA" sz="900" i="0">
              <a:effectLst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21C0645-2AA6-1B4F-A6A8-2E59BBBA2CE9}"/>
              </a:ext>
            </a:extLst>
          </p:cNvPr>
          <p:cNvSpPr/>
          <p:nvPr/>
        </p:nvSpPr>
        <p:spPr>
          <a:xfrm>
            <a:off x="7137830" y="4473391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Coordonnateur de la production des ressources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24B3378-2C18-CC4E-BFFA-55CBBBDB8614}"/>
              </a:ext>
            </a:extLst>
          </p:cNvPr>
          <p:cNvSpPr/>
          <p:nvPr/>
        </p:nvSpPr>
        <p:spPr>
          <a:xfrm>
            <a:off x="7157257" y="2271083"/>
            <a:ext cx="1152000" cy="792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/>
              <a:t>Gestionnaire national de la production de  ressources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71FF9BA-685A-464E-ADA6-B0A4C95E5A74}"/>
              </a:ext>
            </a:extLst>
          </p:cNvPr>
          <p:cNvSpPr/>
          <p:nvPr/>
        </p:nvSpPr>
        <p:spPr>
          <a:xfrm>
            <a:off x="7137830" y="3331071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Coordonnateurs des ressources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6EAB0CF-AF6C-5443-9972-64440AE61E1A}"/>
              </a:ext>
            </a:extLst>
          </p:cNvPr>
          <p:cNvSpPr/>
          <p:nvPr/>
        </p:nvSpPr>
        <p:spPr>
          <a:xfrm>
            <a:off x="7129693" y="3901029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du manuel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5F4049B-4426-6F42-88AA-FA4AD0E0B0DD}"/>
              </a:ext>
            </a:extLst>
          </p:cNvPr>
          <p:cNvSpPr/>
          <p:nvPr/>
        </p:nvSpPr>
        <p:spPr>
          <a:xfrm>
            <a:off x="7137830" y="5621264"/>
            <a:ext cx="1152000" cy="504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fr-CA" sz="900" i="0">
                <a:effectLst/>
              </a:rPr>
              <a:t>Coordonnateur des ressources de formation </a:t>
            </a:r>
            <a:r>
              <a:rPr lang="fr-CA" sz="900" i="0" err="1">
                <a:effectLst/>
              </a:rPr>
              <a:t>en-ligne</a:t>
            </a:r>
            <a:endParaRPr lang="fr-CA" sz="900" i="0">
              <a:effectLst/>
            </a:endParaRP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F8138FB0-01A5-C949-AB10-E40808AA8A17}"/>
              </a:ext>
            </a:extLst>
          </p:cNvPr>
          <p:cNvCxnSpPr>
            <a:cxnSpLocks/>
            <a:stCxn id="95" idx="0"/>
            <a:endCxn id="15" idx="2"/>
          </p:cNvCxnSpPr>
          <p:nvPr/>
        </p:nvCxnSpPr>
        <p:spPr>
          <a:xfrm flipV="1">
            <a:off x="4738777" y="1430001"/>
            <a:ext cx="0" cy="6023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ACF2F274-B3EF-6C46-8837-7566BA8BC654}"/>
              </a:ext>
            </a:extLst>
          </p:cNvPr>
          <p:cNvSpPr/>
          <p:nvPr/>
        </p:nvSpPr>
        <p:spPr>
          <a:xfrm>
            <a:off x="7137438" y="1485817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lIns="91440" tIns="45720" rIns="91440" bIns="45720" anchor="ctr" anchorCtr="0">
            <a:spAutoFit/>
          </a:bodyPr>
          <a:lstStyle/>
          <a:p>
            <a:pPr algn="ctr"/>
            <a:r>
              <a:rPr lang="fr-CA" sz="900"/>
              <a:t>Chef</a:t>
            </a:r>
            <a:r>
              <a:rPr lang="fr-CA" sz="900" i="0">
                <a:effectLst/>
              </a:rPr>
              <a:t> </a:t>
            </a:r>
            <a:r>
              <a:rPr lang="fr-CA" sz="900"/>
              <a:t>adjoint </a:t>
            </a:r>
            <a:r>
              <a:rPr lang="fr-CA" sz="900" i="0">
                <a:effectLst/>
              </a:rPr>
              <a:t>du portefeuille</a:t>
            </a: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B277E2F-C791-1C47-88B2-5E974DF2C535}"/>
              </a:ext>
            </a:extLst>
          </p:cNvPr>
          <p:cNvCxnSpPr>
            <a:cxnSpLocks/>
            <a:stCxn id="75" idx="1"/>
          </p:cNvCxnSpPr>
          <p:nvPr/>
        </p:nvCxnSpPr>
        <p:spPr>
          <a:xfrm flipH="1">
            <a:off x="4738777" y="1670483"/>
            <a:ext cx="2398661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A7400A1-1307-9647-97C2-963196FF6D20}"/>
              </a:ext>
            </a:extLst>
          </p:cNvPr>
          <p:cNvCxnSpPr>
            <a:cxnSpLocks/>
            <a:endCxn id="75" idx="3"/>
          </p:cNvCxnSpPr>
          <p:nvPr/>
        </p:nvCxnSpPr>
        <p:spPr>
          <a:xfrm flipH="1" flipV="1">
            <a:off x="8289438" y="1670483"/>
            <a:ext cx="1805015" cy="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5">
            <a:extLst>
              <a:ext uri="{FF2B5EF4-FFF2-40B4-BE49-F238E27FC236}">
                <a16:creationId xmlns:a16="http://schemas.microsoft.com/office/drawing/2014/main" id="{09F61114-4872-40BE-724C-3DC55E5C287F}"/>
              </a:ext>
            </a:extLst>
          </p:cNvPr>
          <p:cNvSpPr txBox="1"/>
          <p:nvPr/>
        </p:nvSpPr>
        <p:spPr>
          <a:xfrm>
            <a:off x="9273863" y="2195738"/>
            <a:ext cx="1585981" cy="313932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CA" sz="1000" b="1"/>
              <a:t>Livraison</a:t>
            </a:r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 b="1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1000"/>
          </a:p>
          <a:p>
            <a:pPr algn="ctr"/>
            <a:endParaRPr lang="fr-CA" sz="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CC58C2-0CE5-951A-9B39-3104B0BD42D4}"/>
              </a:ext>
            </a:extLst>
          </p:cNvPr>
          <p:cNvSpPr/>
          <p:nvPr/>
        </p:nvSpPr>
        <p:spPr>
          <a:xfrm>
            <a:off x="9531451" y="4367275"/>
            <a:ext cx="1152000" cy="360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Instructeurs</a:t>
            </a:r>
            <a:endParaRPr lang="fr-CA" sz="900" i="0"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A60216C-348E-D662-C440-F199AF52BFB7}"/>
              </a:ext>
            </a:extLst>
          </p:cNvPr>
          <p:cNvSpPr/>
          <p:nvPr/>
        </p:nvSpPr>
        <p:spPr>
          <a:xfrm>
            <a:off x="9529615" y="3821013"/>
            <a:ext cx="1152000" cy="360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/>
              <a:t>Maître i</a:t>
            </a:r>
            <a:r>
              <a:rPr lang="fr-CA" sz="900" i="0">
                <a:effectLst/>
              </a:rPr>
              <a:t>nstructeurs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05F463-7503-6B9D-F456-9D8FFF19BE97}"/>
              </a:ext>
            </a:extLst>
          </p:cNvPr>
          <p:cNvSpPr/>
          <p:nvPr/>
        </p:nvSpPr>
        <p:spPr>
          <a:xfrm>
            <a:off x="9529615" y="2588283"/>
            <a:ext cx="1152000" cy="360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Agent de formation de la division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78278E-40F0-D5D0-4944-5B2A5B48A039}"/>
              </a:ext>
            </a:extLst>
          </p:cNvPr>
          <p:cNvSpPr/>
          <p:nvPr/>
        </p:nvSpPr>
        <p:spPr>
          <a:xfrm>
            <a:off x="9531451" y="3326947"/>
            <a:ext cx="1152000" cy="360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Agent de formation de la zone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67AA81-CC19-F090-DE3C-3199CD01C904}"/>
              </a:ext>
            </a:extLst>
          </p:cNvPr>
          <p:cNvSpPr/>
          <p:nvPr/>
        </p:nvSpPr>
        <p:spPr>
          <a:xfrm>
            <a:off x="9518453" y="4919677"/>
            <a:ext cx="11520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anchor="ctr" anchorCtr="0">
            <a:spAutoFit/>
          </a:bodyPr>
          <a:lstStyle/>
          <a:p>
            <a:pPr algn="ctr"/>
            <a:r>
              <a:rPr lang="fr-CA" sz="900" i="0">
                <a:effectLst/>
              </a:rPr>
              <a:t>Membres et candidats</a:t>
            </a:r>
          </a:p>
        </p:txBody>
      </p:sp>
      <p:cxnSp>
        <p:nvCxnSpPr>
          <p:cNvPr id="14" name="Straight Connector 124">
            <a:extLst>
              <a:ext uri="{FF2B5EF4-FFF2-40B4-BE49-F238E27FC236}">
                <a16:creationId xmlns:a16="http://schemas.microsoft.com/office/drawing/2014/main" id="{FAAD2FF3-8604-D53D-9D44-C15C0C4DCB5F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>
            <a:off x="10105615" y="2948283"/>
            <a:ext cx="1836" cy="378664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28">
            <a:extLst>
              <a:ext uri="{FF2B5EF4-FFF2-40B4-BE49-F238E27FC236}">
                <a16:creationId xmlns:a16="http://schemas.microsoft.com/office/drawing/2014/main" id="{B118F4B4-8CFE-502D-2421-796A9CC73913}"/>
              </a:ext>
            </a:extLst>
          </p:cNvPr>
          <p:cNvCxnSpPr>
            <a:cxnSpLocks/>
            <a:stCxn id="12" idx="2"/>
            <a:endCxn id="10" idx="0"/>
          </p:cNvCxnSpPr>
          <p:nvPr/>
        </p:nvCxnSpPr>
        <p:spPr>
          <a:xfrm flipH="1">
            <a:off x="10105615" y="3686947"/>
            <a:ext cx="1836" cy="134066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29">
            <a:extLst>
              <a:ext uri="{FF2B5EF4-FFF2-40B4-BE49-F238E27FC236}">
                <a16:creationId xmlns:a16="http://schemas.microsoft.com/office/drawing/2014/main" id="{DB014E8A-984F-CE94-3560-83986528CC36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>
            <a:off x="10105615" y="4181013"/>
            <a:ext cx="1836" cy="186262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30">
            <a:extLst>
              <a:ext uri="{FF2B5EF4-FFF2-40B4-BE49-F238E27FC236}">
                <a16:creationId xmlns:a16="http://schemas.microsoft.com/office/drawing/2014/main" id="{0CC71308-1AA3-82B6-BE2B-E07896554ED7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flipH="1">
            <a:off x="10094453" y="4727275"/>
            <a:ext cx="12998" cy="192402"/>
          </a:xfrm>
          <a:prstGeom prst="line">
            <a:avLst/>
          </a:prstGeom>
          <a:ln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49">
            <a:extLst>
              <a:ext uri="{FF2B5EF4-FFF2-40B4-BE49-F238E27FC236}">
                <a16:creationId xmlns:a16="http://schemas.microsoft.com/office/drawing/2014/main" id="{2D9EF056-80BE-582F-7E86-00F8C9A067E4}"/>
              </a:ext>
            </a:extLst>
          </p:cNvPr>
          <p:cNvCxnSpPr>
            <a:cxnSpLocks/>
          </p:cNvCxnSpPr>
          <p:nvPr/>
        </p:nvCxnSpPr>
        <p:spPr>
          <a:xfrm flipH="1" flipV="1">
            <a:off x="10107451" y="1428356"/>
            <a:ext cx="8350" cy="1122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54">
            <a:extLst>
              <a:ext uri="{FF2B5EF4-FFF2-40B4-BE49-F238E27FC236}">
                <a16:creationId xmlns:a16="http://schemas.microsoft.com/office/drawing/2014/main" id="{C8434488-B6CD-3461-2C71-45D86648081B}"/>
              </a:ext>
            </a:extLst>
          </p:cNvPr>
          <p:cNvCxnSpPr>
            <a:cxnSpLocks/>
          </p:cNvCxnSpPr>
          <p:nvPr/>
        </p:nvCxnSpPr>
        <p:spPr>
          <a:xfrm flipV="1">
            <a:off x="10066853" y="1683617"/>
            <a:ext cx="0" cy="51212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11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B168EC009FC408CA4FE6CC2DD6EB7" ma:contentTypeVersion="10" ma:contentTypeDescription="Crée un document." ma:contentTypeScope="" ma:versionID="c2cc618450a6fada568cf09199cb4177">
  <xsd:schema xmlns:xsd="http://www.w3.org/2001/XMLSchema" xmlns:xs="http://www.w3.org/2001/XMLSchema" xmlns:p="http://schemas.microsoft.com/office/2006/metadata/properties" xmlns:ns2="dc8d2462-a68f-4456-9f9c-ccc0b355dc64" xmlns:ns3="2fa90ac7-d806-4ee7-ab55-9e0d06ec9cb3" targetNamespace="http://schemas.microsoft.com/office/2006/metadata/properties" ma:root="true" ma:fieldsID="b9b2f8ac9e539e3a3de618b4adf0fe90" ns2:_="" ns3:_="">
    <xsd:import namespace="dc8d2462-a68f-4456-9f9c-ccc0b355dc64"/>
    <xsd:import namespace="2fa90ac7-d806-4ee7-ab55-9e0d06ec9c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8d2462-a68f-4456-9f9c-ccc0b355dc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90ac7-d806-4ee7-ab55-9e0d06ec9cb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68406C-15B8-4025-A14F-D1ED2EB4270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FB9937D-263B-4F69-B816-C3F2E0B284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B20AAC-431F-425B-B0DC-29E71BC981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8d2462-a68f-4456-9f9c-ccc0b355dc64"/>
    <ds:schemaRef ds:uri="2fa90ac7-d806-4ee7-ab55-9e0d06ec9c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Cody Whitten</dc:creator>
  <cp:revision>298</cp:revision>
  <dcterms:created xsi:type="dcterms:W3CDTF">2017-05-17T03:59:02Z</dcterms:created>
  <dcterms:modified xsi:type="dcterms:W3CDTF">2026-07-01T14:26:55Z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0x010100459B168EC009FC408CA4FE6CC2DD6EB7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_activity">
    <vt:lpwstr>{"FileActivityType":"9","FileActivityTimeStamp":"2023-10-18T21:15:19.757Z","FileActivityUsersOnPage":[{"DisplayName":"Jacques Blais","Id":"jacques.blais@skipatrol.ca"}],"FileActivityNavigationId":null}</vt:lpwstr>
  </property>
  <property fmtid="{D5CDD505-2E9C-101B-9397-08002B2CF9AE}" pid="8" name="TriggerFlowInfo">
    <vt:lpwstr/>
  </property>
</Properties>
</file>